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60" r:id="rId5"/>
    <p:sldId id="261" r:id="rId6"/>
    <p:sldId id="262" r:id="rId7"/>
    <p:sldId id="272" r:id="rId8"/>
    <p:sldId id="264" r:id="rId9"/>
    <p:sldId id="265" r:id="rId10"/>
    <p:sldId id="266" r:id="rId11"/>
    <p:sldId id="271" r:id="rId12"/>
    <p:sldId id="267" r:id="rId13"/>
    <p:sldId id="268" r:id="rId14"/>
    <p:sldId id="269" r:id="rId15"/>
    <p:sldId id="270" r:id="rId16"/>
    <p:sldId id="273" r:id="rId17"/>
    <p:sldId id="274" r:id="rId18"/>
    <p:sldId id="275" r:id="rId19"/>
    <p:sldId id="276" r:id="rId20"/>
    <p:sldId id="277" r:id="rId21"/>
    <p:sldId id="27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ds, anthony" initials="sa" lastIdx="1" clrIdx="0">
    <p:extLst>
      <p:ext uri="{19B8F6BF-5375-455C-9EA6-DF929625EA0E}">
        <p15:presenceInfo xmlns:p15="http://schemas.microsoft.com/office/powerpoint/2012/main" userId="S::anthony.sands@medway.gov.uk::00caa2c3-9ead-45ae-8bd4-1116fd2224f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6" autoAdjust="0"/>
    <p:restoredTop sz="68805" autoAdjust="0"/>
  </p:normalViewPr>
  <p:slideViewPr>
    <p:cSldViewPr snapToGrid="0">
      <p:cViewPr varScale="1">
        <p:scale>
          <a:sx n="43" d="100"/>
          <a:sy n="43" d="100"/>
        </p:scale>
        <p:origin x="13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249796-B8E8-425F-9EF1-A5910834F16E}" type="datetimeFigureOut">
              <a:rPr lang="en-GB" smtClean="0"/>
              <a:t>07/12/2020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A76607C-9FE2-4EB9-911A-4CBF9087E9F4}" type="slidenum">
              <a:rPr lang="en-GB" smtClean="0"/>
              <a:t>‹#›</a:t>
            </a:fld>
            <a:endParaRPr lang="en-GB"/>
          </a:p>
        </p:txBody>
      </p:sp>
    </p:spTree>
    <p:extLst>
      <p:ext uri="{BB962C8B-B14F-4D97-AF65-F5344CB8AC3E}">
        <p14:creationId xmlns:p14="http://schemas.microsoft.com/office/powerpoint/2010/main" val="518119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A76607C-9FE2-4EB9-911A-4CBF9087E9F4}" type="slidenum">
              <a:rPr lang="en-GB" smtClean="0"/>
              <a:t>1</a:t>
            </a:fld>
            <a:endParaRPr lang="en-GB"/>
          </a:p>
        </p:txBody>
      </p:sp>
    </p:spTree>
    <p:extLst>
      <p:ext uri="{BB962C8B-B14F-4D97-AF65-F5344CB8AC3E}">
        <p14:creationId xmlns:p14="http://schemas.microsoft.com/office/powerpoint/2010/main" val="1121229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1A76607C-9FE2-4EB9-911A-4CBF9087E9F4}" type="slidenum">
              <a:rPr lang="en-GB" smtClean="0"/>
              <a:t>20</a:t>
            </a:fld>
            <a:endParaRPr lang="en-GB"/>
          </a:p>
        </p:txBody>
      </p:sp>
    </p:spTree>
    <p:extLst>
      <p:ext uri="{BB962C8B-B14F-4D97-AF65-F5344CB8AC3E}">
        <p14:creationId xmlns:p14="http://schemas.microsoft.com/office/powerpoint/2010/main" val="3411490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62A6C-B01B-4BE0-9F74-5C3E1A7927F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9109094-AFA7-4037-AFEA-F779055E90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1097C93-3654-4A7F-B2FD-54F3B5FAA9D7}"/>
              </a:ext>
            </a:extLst>
          </p:cNvPr>
          <p:cNvSpPr>
            <a:spLocks noGrp="1"/>
          </p:cNvSpPr>
          <p:nvPr>
            <p:ph type="dt" sz="half" idx="10"/>
          </p:nvPr>
        </p:nvSpPr>
        <p:spPr/>
        <p:txBody>
          <a:bodyPr/>
          <a:lstStyle/>
          <a:p>
            <a:fld id="{E7FD885D-095F-4B51-8977-1FD1D2B611CA}" type="datetimeFigureOut">
              <a:rPr lang="en-GB" smtClean="0"/>
              <a:t>07/12/2020</a:t>
            </a:fld>
            <a:endParaRPr lang="en-GB"/>
          </a:p>
        </p:txBody>
      </p:sp>
      <p:sp>
        <p:nvSpPr>
          <p:cNvPr id="5" name="Footer Placeholder 4">
            <a:extLst>
              <a:ext uri="{FF2B5EF4-FFF2-40B4-BE49-F238E27FC236}">
                <a16:creationId xmlns:a16="http://schemas.microsoft.com/office/drawing/2014/main" id="{7486E49A-63A0-4024-A97A-5BBEF1D526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E383629-6DC8-4F4C-ADCD-4C20F51EA188}"/>
              </a:ext>
            </a:extLst>
          </p:cNvPr>
          <p:cNvSpPr>
            <a:spLocks noGrp="1"/>
          </p:cNvSpPr>
          <p:nvPr>
            <p:ph type="sldNum" sz="quarter" idx="12"/>
          </p:nvPr>
        </p:nvSpPr>
        <p:spPr/>
        <p:txBody>
          <a:bodyPr/>
          <a:lstStyle/>
          <a:p>
            <a:fld id="{38CCFD8E-E192-46FF-9E13-59C699D50980}" type="slidenum">
              <a:rPr lang="en-GB" smtClean="0"/>
              <a:t>‹#›</a:t>
            </a:fld>
            <a:endParaRPr lang="en-GB"/>
          </a:p>
        </p:txBody>
      </p:sp>
    </p:spTree>
    <p:extLst>
      <p:ext uri="{BB962C8B-B14F-4D97-AF65-F5344CB8AC3E}">
        <p14:creationId xmlns:p14="http://schemas.microsoft.com/office/powerpoint/2010/main" val="3322535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83B3-C6A0-456A-AC8C-6210B0853C3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D253AFF-1A5C-4172-B178-56035DAA4D0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DEC478-8F24-4C27-805F-578C02D8259F}"/>
              </a:ext>
            </a:extLst>
          </p:cNvPr>
          <p:cNvSpPr>
            <a:spLocks noGrp="1"/>
          </p:cNvSpPr>
          <p:nvPr>
            <p:ph type="dt" sz="half" idx="10"/>
          </p:nvPr>
        </p:nvSpPr>
        <p:spPr/>
        <p:txBody>
          <a:bodyPr/>
          <a:lstStyle/>
          <a:p>
            <a:fld id="{E7FD885D-095F-4B51-8977-1FD1D2B611CA}" type="datetimeFigureOut">
              <a:rPr lang="en-GB" smtClean="0"/>
              <a:t>07/12/2020</a:t>
            </a:fld>
            <a:endParaRPr lang="en-GB"/>
          </a:p>
        </p:txBody>
      </p:sp>
      <p:sp>
        <p:nvSpPr>
          <p:cNvPr id="5" name="Footer Placeholder 4">
            <a:extLst>
              <a:ext uri="{FF2B5EF4-FFF2-40B4-BE49-F238E27FC236}">
                <a16:creationId xmlns:a16="http://schemas.microsoft.com/office/drawing/2014/main" id="{4972362C-37D0-4AAA-978A-547A7C269D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52C14B-7A73-4ECB-89EA-F2418221F690}"/>
              </a:ext>
            </a:extLst>
          </p:cNvPr>
          <p:cNvSpPr>
            <a:spLocks noGrp="1"/>
          </p:cNvSpPr>
          <p:nvPr>
            <p:ph type="sldNum" sz="quarter" idx="12"/>
          </p:nvPr>
        </p:nvSpPr>
        <p:spPr/>
        <p:txBody>
          <a:bodyPr/>
          <a:lstStyle/>
          <a:p>
            <a:fld id="{38CCFD8E-E192-46FF-9E13-59C699D50980}" type="slidenum">
              <a:rPr lang="en-GB" smtClean="0"/>
              <a:t>‹#›</a:t>
            </a:fld>
            <a:endParaRPr lang="en-GB"/>
          </a:p>
        </p:txBody>
      </p:sp>
    </p:spTree>
    <p:extLst>
      <p:ext uri="{BB962C8B-B14F-4D97-AF65-F5344CB8AC3E}">
        <p14:creationId xmlns:p14="http://schemas.microsoft.com/office/powerpoint/2010/main" val="1818962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747021A-8AA9-448A-9679-A4D64DE819E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F5465DC-6974-45BF-B11B-83285C9105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6BC5156-671C-4FD2-884D-9D8ABAEA0C45}"/>
              </a:ext>
            </a:extLst>
          </p:cNvPr>
          <p:cNvSpPr>
            <a:spLocks noGrp="1"/>
          </p:cNvSpPr>
          <p:nvPr>
            <p:ph type="dt" sz="half" idx="10"/>
          </p:nvPr>
        </p:nvSpPr>
        <p:spPr/>
        <p:txBody>
          <a:bodyPr/>
          <a:lstStyle/>
          <a:p>
            <a:fld id="{E7FD885D-095F-4B51-8977-1FD1D2B611CA}" type="datetimeFigureOut">
              <a:rPr lang="en-GB" smtClean="0"/>
              <a:t>07/12/2020</a:t>
            </a:fld>
            <a:endParaRPr lang="en-GB"/>
          </a:p>
        </p:txBody>
      </p:sp>
      <p:sp>
        <p:nvSpPr>
          <p:cNvPr id="5" name="Footer Placeholder 4">
            <a:extLst>
              <a:ext uri="{FF2B5EF4-FFF2-40B4-BE49-F238E27FC236}">
                <a16:creationId xmlns:a16="http://schemas.microsoft.com/office/drawing/2014/main" id="{E0A14A5C-F37D-4D07-8EAA-A46D5ED3BDC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F57CDF5-F3A7-4395-AB2F-E6AEB2FF0B09}"/>
              </a:ext>
            </a:extLst>
          </p:cNvPr>
          <p:cNvSpPr>
            <a:spLocks noGrp="1"/>
          </p:cNvSpPr>
          <p:nvPr>
            <p:ph type="sldNum" sz="quarter" idx="12"/>
          </p:nvPr>
        </p:nvSpPr>
        <p:spPr/>
        <p:txBody>
          <a:bodyPr/>
          <a:lstStyle/>
          <a:p>
            <a:fld id="{38CCFD8E-E192-46FF-9E13-59C699D50980}" type="slidenum">
              <a:rPr lang="en-GB" smtClean="0"/>
              <a:t>‹#›</a:t>
            </a:fld>
            <a:endParaRPr lang="en-GB"/>
          </a:p>
        </p:txBody>
      </p:sp>
    </p:spTree>
    <p:extLst>
      <p:ext uri="{BB962C8B-B14F-4D97-AF65-F5344CB8AC3E}">
        <p14:creationId xmlns:p14="http://schemas.microsoft.com/office/powerpoint/2010/main" val="160916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D7BBC-0340-4FA8-9774-81EED78E39E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162B971-C962-4D9E-8AA2-1410CF4173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3495F66-E5EB-45FB-AA4E-AFB78366548C}"/>
              </a:ext>
            </a:extLst>
          </p:cNvPr>
          <p:cNvSpPr>
            <a:spLocks noGrp="1"/>
          </p:cNvSpPr>
          <p:nvPr>
            <p:ph type="dt" sz="half" idx="10"/>
          </p:nvPr>
        </p:nvSpPr>
        <p:spPr/>
        <p:txBody>
          <a:bodyPr/>
          <a:lstStyle/>
          <a:p>
            <a:fld id="{E7FD885D-095F-4B51-8977-1FD1D2B611CA}" type="datetimeFigureOut">
              <a:rPr lang="en-GB" smtClean="0"/>
              <a:t>07/12/2020</a:t>
            </a:fld>
            <a:endParaRPr lang="en-GB"/>
          </a:p>
        </p:txBody>
      </p:sp>
      <p:sp>
        <p:nvSpPr>
          <p:cNvPr id="5" name="Footer Placeholder 4">
            <a:extLst>
              <a:ext uri="{FF2B5EF4-FFF2-40B4-BE49-F238E27FC236}">
                <a16:creationId xmlns:a16="http://schemas.microsoft.com/office/drawing/2014/main" id="{0C33D0CF-484D-4F1B-8119-8328132E009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E77D944-5960-43C1-8849-68E4950FDAA3}"/>
              </a:ext>
            </a:extLst>
          </p:cNvPr>
          <p:cNvSpPr>
            <a:spLocks noGrp="1"/>
          </p:cNvSpPr>
          <p:nvPr>
            <p:ph type="sldNum" sz="quarter" idx="12"/>
          </p:nvPr>
        </p:nvSpPr>
        <p:spPr/>
        <p:txBody>
          <a:bodyPr/>
          <a:lstStyle/>
          <a:p>
            <a:fld id="{38CCFD8E-E192-46FF-9E13-59C699D50980}" type="slidenum">
              <a:rPr lang="en-GB" smtClean="0"/>
              <a:t>‹#›</a:t>
            </a:fld>
            <a:endParaRPr lang="en-GB"/>
          </a:p>
        </p:txBody>
      </p:sp>
    </p:spTree>
    <p:extLst>
      <p:ext uri="{BB962C8B-B14F-4D97-AF65-F5344CB8AC3E}">
        <p14:creationId xmlns:p14="http://schemas.microsoft.com/office/powerpoint/2010/main" val="15969936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5866EC-6E3C-43E6-92A5-B23A5BD508D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C1CF89B-3263-4460-ABDF-F13CF3F34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D8C7A7B-7665-454D-A879-79B44B6CF91E}"/>
              </a:ext>
            </a:extLst>
          </p:cNvPr>
          <p:cNvSpPr>
            <a:spLocks noGrp="1"/>
          </p:cNvSpPr>
          <p:nvPr>
            <p:ph type="dt" sz="half" idx="10"/>
          </p:nvPr>
        </p:nvSpPr>
        <p:spPr/>
        <p:txBody>
          <a:bodyPr/>
          <a:lstStyle/>
          <a:p>
            <a:fld id="{E7FD885D-095F-4B51-8977-1FD1D2B611CA}" type="datetimeFigureOut">
              <a:rPr lang="en-GB" smtClean="0"/>
              <a:t>07/12/2020</a:t>
            </a:fld>
            <a:endParaRPr lang="en-GB"/>
          </a:p>
        </p:txBody>
      </p:sp>
      <p:sp>
        <p:nvSpPr>
          <p:cNvPr id="5" name="Footer Placeholder 4">
            <a:extLst>
              <a:ext uri="{FF2B5EF4-FFF2-40B4-BE49-F238E27FC236}">
                <a16:creationId xmlns:a16="http://schemas.microsoft.com/office/drawing/2014/main" id="{53E3C6AB-146D-4DC6-BDD6-2D331FBB674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113C7E5-34B7-4D24-A51B-F4F782A7E7E7}"/>
              </a:ext>
            </a:extLst>
          </p:cNvPr>
          <p:cNvSpPr>
            <a:spLocks noGrp="1"/>
          </p:cNvSpPr>
          <p:nvPr>
            <p:ph type="sldNum" sz="quarter" idx="12"/>
          </p:nvPr>
        </p:nvSpPr>
        <p:spPr/>
        <p:txBody>
          <a:bodyPr/>
          <a:lstStyle/>
          <a:p>
            <a:fld id="{38CCFD8E-E192-46FF-9E13-59C699D50980}" type="slidenum">
              <a:rPr lang="en-GB" smtClean="0"/>
              <a:t>‹#›</a:t>
            </a:fld>
            <a:endParaRPr lang="en-GB"/>
          </a:p>
        </p:txBody>
      </p:sp>
    </p:spTree>
    <p:extLst>
      <p:ext uri="{BB962C8B-B14F-4D97-AF65-F5344CB8AC3E}">
        <p14:creationId xmlns:p14="http://schemas.microsoft.com/office/powerpoint/2010/main" val="23872499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8EB8FC-35A8-4636-9B7C-833654BE78D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C080E3-CF4E-4405-96A8-19A00AE0734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80A54DB-10A3-45A2-8375-5A6E243A0C2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15932B2-FC6E-4D64-B354-21666E228A33}"/>
              </a:ext>
            </a:extLst>
          </p:cNvPr>
          <p:cNvSpPr>
            <a:spLocks noGrp="1"/>
          </p:cNvSpPr>
          <p:nvPr>
            <p:ph type="dt" sz="half" idx="10"/>
          </p:nvPr>
        </p:nvSpPr>
        <p:spPr/>
        <p:txBody>
          <a:bodyPr/>
          <a:lstStyle/>
          <a:p>
            <a:fld id="{E7FD885D-095F-4B51-8977-1FD1D2B611CA}" type="datetimeFigureOut">
              <a:rPr lang="en-GB" smtClean="0"/>
              <a:t>07/12/2020</a:t>
            </a:fld>
            <a:endParaRPr lang="en-GB"/>
          </a:p>
        </p:txBody>
      </p:sp>
      <p:sp>
        <p:nvSpPr>
          <p:cNvPr id="6" name="Footer Placeholder 5">
            <a:extLst>
              <a:ext uri="{FF2B5EF4-FFF2-40B4-BE49-F238E27FC236}">
                <a16:creationId xmlns:a16="http://schemas.microsoft.com/office/drawing/2014/main" id="{507BC3F3-8089-4753-8163-B14D6D61DFC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A8CE5C-5E06-467E-9B4C-50DBE64F8555}"/>
              </a:ext>
            </a:extLst>
          </p:cNvPr>
          <p:cNvSpPr>
            <a:spLocks noGrp="1"/>
          </p:cNvSpPr>
          <p:nvPr>
            <p:ph type="sldNum" sz="quarter" idx="12"/>
          </p:nvPr>
        </p:nvSpPr>
        <p:spPr/>
        <p:txBody>
          <a:bodyPr/>
          <a:lstStyle/>
          <a:p>
            <a:fld id="{38CCFD8E-E192-46FF-9E13-59C699D50980}" type="slidenum">
              <a:rPr lang="en-GB" smtClean="0"/>
              <a:t>‹#›</a:t>
            </a:fld>
            <a:endParaRPr lang="en-GB"/>
          </a:p>
        </p:txBody>
      </p:sp>
    </p:spTree>
    <p:extLst>
      <p:ext uri="{BB962C8B-B14F-4D97-AF65-F5344CB8AC3E}">
        <p14:creationId xmlns:p14="http://schemas.microsoft.com/office/powerpoint/2010/main" val="26766841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9EAEE-97C4-4C78-B7AD-D3BCD901DB9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F0F72DD-9082-49B2-B1DD-9FFFD91612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E883F25-AE95-42BB-96A1-EE3A0FBE839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BE5D683-99C5-4F09-874C-68F19F1803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D9200F6-3087-4D47-B8D1-29ED3B05DB0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CF36870-13FF-4136-A9DC-4850C82D27F5}"/>
              </a:ext>
            </a:extLst>
          </p:cNvPr>
          <p:cNvSpPr>
            <a:spLocks noGrp="1"/>
          </p:cNvSpPr>
          <p:nvPr>
            <p:ph type="dt" sz="half" idx="10"/>
          </p:nvPr>
        </p:nvSpPr>
        <p:spPr/>
        <p:txBody>
          <a:bodyPr/>
          <a:lstStyle/>
          <a:p>
            <a:fld id="{E7FD885D-095F-4B51-8977-1FD1D2B611CA}" type="datetimeFigureOut">
              <a:rPr lang="en-GB" smtClean="0"/>
              <a:t>07/12/2020</a:t>
            </a:fld>
            <a:endParaRPr lang="en-GB"/>
          </a:p>
        </p:txBody>
      </p:sp>
      <p:sp>
        <p:nvSpPr>
          <p:cNvPr id="8" name="Footer Placeholder 7">
            <a:extLst>
              <a:ext uri="{FF2B5EF4-FFF2-40B4-BE49-F238E27FC236}">
                <a16:creationId xmlns:a16="http://schemas.microsoft.com/office/drawing/2014/main" id="{05787D60-59AF-44C3-BA96-8F8008C2D1A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846F18B-65C6-421F-9A66-0B3C402BB48F}"/>
              </a:ext>
            </a:extLst>
          </p:cNvPr>
          <p:cNvSpPr>
            <a:spLocks noGrp="1"/>
          </p:cNvSpPr>
          <p:nvPr>
            <p:ph type="sldNum" sz="quarter" idx="12"/>
          </p:nvPr>
        </p:nvSpPr>
        <p:spPr/>
        <p:txBody>
          <a:bodyPr/>
          <a:lstStyle/>
          <a:p>
            <a:fld id="{38CCFD8E-E192-46FF-9E13-59C699D50980}" type="slidenum">
              <a:rPr lang="en-GB" smtClean="0"/>
              <a:t>‹#›</a:t>
            </a:fld>
            <a:endParaRPr lang="en-GB"/>
          </a:p>
        </p:txBody>
      </p:sp>
    </p:spTree>
    <p:extLst>
      <p:ext uri="{BB962C8B-B14F-4D97-AF65-F5344CB8AC3E}">
        <p14:creationId xmlns:p14="http://schemas.microsoft.com/office/powerpoint/2010/main" val="1985511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33CD4-1791-436B-8E95-8D06985240F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6CDBC30-A2A2-47AC-B43B-500749617C25}"/>
              </a:ext>
            </a:extLst>
          </p:cNvPr>
          <p:cNvSpPr>
            <a:spLocks noGrp="1"/>
          </p:cNvSpPr>
          <p:nvPr>
            <p:ph type="dt" sz="half" idx="10"/>
          </p:nvPr>
        </p:nvSpPr>
        <p:spPr/>
        <p:txBody>
          <a:bodyPr/>
          <a:lstStyle/>
          <a:p>
            <a:fld id="{E7FD885D-095F-4B51-8977-1FD1D2B611CA}" type="datetimeFigureOut">
              <a:rPr lang="en-GB" smtClean="0"/>
              <a:t>07/12/2020</a:t>
            </a:fld>
            <a:endParaRPr lang="en-GB"/>
          </a:p>
        </p:txBody>
      </p:sp>
      <p:sp>
        <p:nvSpPr>
          <p:cNvPr id="4" name="Footer Placeholder 3">
            <a:extLst>
              <a:ext uri="{FF2B5EF4-FFF2-40B4-BE49-F238E27FC236}">
                <a16:creationId xmlns:a16="http://schemas.microsoft.com/office/drawing/2014/main" id="{A10648C6-5128-486B-A497-DEB493FAD04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AC78F19-8912-4105-82A6-0467DB5F3A03}"/>
              </a:ext>
            </a:extLst>
          </p:cNvPr>
          <p:cNvSpPr>
            <a:spLocks noGrp="1"/>
          </p:cNvSpPr>
          <p:nvPr>
            <p:ph type="sldNum" sz="quarter" idx="12"/>
          </p:nvPr>
        </p:nvSpPr>
        <p:spPr/>
        <p:txBody>
          <a:bodyPr/>
          <a:lstStyle/>
          <a:p>
            <a:fld id="{38CCFD8E-E192-46FF-9E13-59C699D50980}" type="slidenum">
              <a:rPr lang="en-GB" smtClean="0"/>
              <a:t>‹#›</a:t>
            </a:fld>
            <a:endParaRPr lang="en-GB"/>
          </a:p>
        </p:txBody>
      </p:sp>
    </p:spTree>
    <p:extLst>
      <p:ext uri="{BB962C8B-B14F-4D97-AF65-F5344CB8AC3E}">
        <p14:creationId xmlns:p14="http://schemas.microsoft.com/office/powerpoint/2010/main" val="3028444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8432742-56DA-477A-95A5-164448828C54}"/>
              </a:ext>
            </a:extLst>
          </p:cNvPr>
          <p:cNvSpPr>
            <a:spLocks noGrp="1"/>
          </p:cNvSpPr>
          <p:nvPr>
            <p:ph type="dt" sz="half" idx="10"/>
          </p:nvPr>
        </p:nvSpPr>
        <p:spPr/>
        <p:txBody>
          <a:bodyPr/>
          <a:lstStyle/>
          <a:p>
            <a:fld id="{E7FD885D-095F-4B51-8977-1FD1D2B611CA}" type="datetimeFigureOut">
              <a:rPr lang="en-GB" smtClean="0"/>
              <a:t>07/12/2020</a:t>
            </a:fld>
            <a:endParaRPr lang="en-GB"/>
          </a:p>
        </p:txBody>
      </p:sp>
      <p:sp>
        <p:nvSpPr>
          <p:cNvPr id="3" name="Footer Placeholder 2">
            <a:extLst>
              <a:ext uri="{FF2B5EF4-FFF2-40B4-BE49-F238E27FC236}">
                <a16:creationId xmlns:a16="http://schemas.microsoft.com/office/drawing/2014/main" id="{AE1E7EBF-4B13-45DE-8CE5-3A790F20C65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E3ABE6-293E-4816-B16C-8F8A192A2D4F}"/>
              </a:ext>
            </a:extLst>
          </p:cNvPr>
          <p:cNvSpPr>
            <a:spLocks noGrp="1"/>
          </p:cNvSpPr>
          <p:nvPr>
            <p:ph type="sldNum" sz="quarter" idx="12"/>
          </p:nvPr>
        </p:nvSpPr>
        <p:spPr/>
        <p:txBody>
          <a:bodyPr/>
          <a:lstStyle/>
          <a:p>
            <a:fld id="{38CCFD8E-E192-46FF-9E13-59C699D50980}" type="slidenum">
              <a:rPr lang="en-GB" smtClean="0"/>
              <a:t>‹#›</a:t>
            </a:fld>
            <a:endParaRPr lang="en-GB"/>
          </a:p>
        </p:txBody>
      </p:sp>
    </p:spTree>
    <p:extLst>
      <p:ext uri="{BB962C8B-B14F-4D97-AF65-F5344CB8AC3E}">
        <p14:creationId xmlns:p14="http://schemas.microsoft.com/office/powerpoint/2010/main" val="40776524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EE331-CF65-4EB6-951F-717FC049AFC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17FBF54-F4F9-4BB5-83F0-B80B8AC6F4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EF09518-165E-496B-8602-7C74A06AB2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6BFB4A1-E695-45A1-B170-4A8D0C3A9C24}"/>
              </a:ext>
            </a:extLst>
          </p:cNvPr>
          <p:cNvSpPr>
            <a:spLocks noGrp="1"/>
          </p:cNvSpPr>
          <p:nvPr>
            <p:ph type="dt" sz="half" idx="10"/>
          </p:nvPr>
        </p:nvSpPr>
        <p:spPr/>
        <p:txBody>
          <a:bodyPr/>
          <a:lstStyle/>
          <a:p>
            <a:fld id="{E7FD885D-095F-4B51-8977-1FD1D2B611CA}" type="datetimeFigureOut">
              <a:rPr lang="en-GB" smtClean="0"/>
              <a:t>07/12/2020</a:t>
            </a:fld>
            <a:endParaRPr lang="en-GB"/>
          </a:p>
        </p:txBody>
      </p:sp>
      <p:sp>
        <p:nvSpPr>
          <p:cNvPr id="6" name="Footer Placeholder 5">
            <a:extLst>
              <a:ext uri="{FF2B5EF4-FFF2-40B4-BE49-F238E27FC236}">
                <a16:creationId xmlns:a16="http://schemas.microsoft.com/office/drawing/2014/main" id="{EC2912B3-A0BD-4BB8-A291-49001E0A4F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8991FD0-ABAE-441E-919B-4A6C330D91F4}"/>
              </a:ext>
            </a:extLst>
          </p:cNvPr>
          <p:cNvSpPr>
            <a:spLocks noGrp="1"/>
          </p:cNvSpPr>
          <p:nvPr>
            <p:ph type="sldNum" sz="quarter" idx="12"/>
          </p:nvPr>
        </p:nvSpPr>
        <p:spPr/>
        <p:txBody>
          <a:bodyPr/>
          <a:lstStyle/>
          <a:p>
            <a:fld id="{38CCFD8E-E192-46FF-9E13-59C699D50980}" type="slidenum">
              <a:rPr lang="en-GB" smtClean="0"/>
              <a:t>‹#›</a:t>
            </a:fld>
            <a:endParaRPr lang="en-GB"/>
          </a:p>
        </p:txBody>
      </p:sp>
    </p:spTree>
    <p:extLst>
      <p:ext uri="{BB962C8B-B14F-4D97-AF65-F5344CB8AC3E}">
        <p14:creationId xmlns:p14="http://schemas.microsoft.com/office/powerpoint/2010/main" val="90346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07EE0D-8F9C-4A83-BD78-D748F1CFB1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2676C18-07F1-4C61-AD51-4D4ABB957C8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187B16B-0177-47E6-BECD-BB66DD8892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D8984E-47CC-4FAF-8017-BCB7C31EF0A0}"/>
              </a:ext>
            </a:extLst>
          </p:cNvPr>
          <p:cNvSpPr>
            <a:spLocks noGrp="1"/>
          </p:cNvSpPr>
          <p:nvPr>
            <p:ph type="dt" sz="half" idx="10"/>
          </p:nvPr>
        </p:nvSpPr>
        <p:spPr/>
        <p:txBody>
          <a:bodyPr/>
          <a:lstStyle/>
          <a:p>
            <a:fld id="{E7FD885D-095F-4B51-8977-1FD1D2B611CA}" type="datetimeFigureOut">
              <a:rPr lang="en-GB" smtClean="0"/>
              <a:t>07/12/2020</a:t>
            </a:fld>
            <a:endParaRPr lang="en-GB"/>
          </a:p>
        </p:txBody>
      </p:sp>
      <p:sp>
        <p:nvSpPr>
          <p:cNvPr id="6" name="Footer Placeholder 5">
            <a:extLst>
              <a:ext uri="{FF2B5EF4-FFF2-40B4-BE49-F238E27FC236}">
                <a16:creationId xmlns:a16="http://schemas.microsoft.com/office/drawing/2014/main" id="{ED52561F-9D10-4DF5-9387-048A5C772D0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65F7EAC-FDD4-47DF-A12A-4FBFAF7A3821}"/>
              </a:ext>
            </a:extLst>
          </p:cNvPr>
          <p:cNvSpPr>
            <a:spLocks noGrp="1"/>
          </p:cNvSpPr>
          <p:nvPr>
            <p:ph type="sldNum" sz="quarter" idx="12"/>
          </p:nvPr>
        </p:nvSpPr>
        <p:spPr/>
        <p:txBody>
          <a:bodyPr/>
          <a:lstStyle/>
          <a:p>
            <a:fld id="{38CCFD8E-E192-46FF-9E13-59C699D50980}" type="slidenum">
              <a:rPr lang="en-GB" smtClean="0"/>
              <a:t>‹#›</a:t>
            </a:fld>
            <a:endParaRPr lang="en-GB"/>
          </a:p>
        </p:txBody>
      </p:sp>
    </p:spTree>
    <p:extLst>
      <p:ext uri="{BB962C8B-B14F-4D97-AF65-F5344CB8AC3E}">
        <p14:creationId xmlns:p14="http://schemas.microsoft.com/office/powerpoint/2010/main" val="2146698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054146B-C0B8-46A4-9AEC-424A5CF1E8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AEDC1BD-C052-4ACA-B815-32A1CEBA72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A8A838F-1AD8-4490-B90D-44F4843610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D885D-095F-4B51-8977-1FD1D2B611CA}" type="datetimeFigureOut">
              <a:rPr lang="en-GB" smtClean="0"/>
              <a:t>07/12/2020</a:t>
            </a:fld>
            <a:endParaRPr lang="en-GB"/>
          </a:p>
        </p:txBody>
      </p:sp>
      <p:sp>
        <p:nvSpPr>
          <p:cNvPr id="5" name="Footer Placeholder 4">
            <a:extLst>
              <a:ext uri="{FF2B5EF4-FFF2-40B4-BE49-F238E27FC236}">
                <a16:creationId xmlns:a16="http://schemas.microsoft.com/office/drawing/2014/main" id="{B2BF450B-E4FB-45D6-A58C-2E310083CB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58F2DD2-D572-42F6-BB63-1716369FD9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CCFD8E-E192-46FF-9E13-59C699D50980}" type="slidenum">
              <a:rPr lang="en-GB" smtClean="0"/>
              <a:t>‹#›</a:t>
            </a:fld>
            <a:endParaRPr lang="en-GB"/>
          </a:p>
        </p:txBody>
      </p:sp>
    </p:spTree>
    <p:extLst>
      <p:ext uri="{BB962C8B-B14F-4D97-AF65-F5344CB8AC3E}">
        <p14:creationId xmlns:p14="http://schemas.microsoft.com/office/powerpoint/2010/main" val="29530704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hyperlink" Target="mailto:Anthony.sands@medway.gov.uk"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e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9BFE1AD3-B2BC-4567-8B4A-DCB8F90809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D70A28E-4FD8-4474-A206-E15B5EBB30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85801"/>
            <a:ext cx="12188952" cy="521767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0" name="Picture 29">
            <a:extLst>
              <a:ext uri="{FF2B5EF4-FFF2-40B4-BE49-F238E27FC236}">
                <a16:creationId xmlns:a16="http://schemas.microsoft.com/office/drawing/2014/main" id="{FDE75AAD-F4A4-4ED2-9A2F-B2412F936C4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8235" t="20008" r="8214" b="52759"/>
          <a:stretch/>
        </p:blipFill>
        <p:spPr>
          <a:xfrm flipV="1">
            <a:off x="2" y="0"/>
            <a:ext cx="12191999" cy="2235323"/>
          </a:xfrm>
          <a:custGeom>
            <a:avLst/>
            <a:gdLst>
              <a:gd name="connsiteX0" fmla="*/ 0 w 12191999"/>
              <a:gd name="connsiteY0" fmla="*/ 2235323 h 2235323"/>
              <a:gd name="connsiteX1" fmla="*/ 12191999 w 12191999"/>
              <a:gd name="connsiteY1" fmla="*/ 2235323 h 2235323"/>
              <a:gd name="connsiteX2" fmla="*/ 12191999 w 12191999"/>
              <a:gd name="connsiteY2" fmla="*/ 0 h 2235323"/>
              <a:gd name="connsiteX3" fmla="*/ 0 w 12191999"/>
              <a:gd name="connsiteY3" fmla="*/ 0 h 2235323"/>
            </a:gdLst>
            <a:ahLst/>
            <a:cxnLst>
              <a:cxn ang="0">
                <a:pos x="connsiteX0" y="connsiteY0"/>
              </a:cxn>
              <a:cxn ang="0">
                <a:pos x="connsiteX1" y="connsiteY1"/>
              </a:cxn>
              <a:cxn ang="0">
                <a:pos x="connsiteX2" y="connsiteY2"/>
              </a:cxn>
              <a:cxn ang="0">
                <a:pos x="connsiteX3" y="connsiteY3"/>
              </a:cxn>
            </a:cxnLst>
            <a:rect l="l" t="t" r="r" b="b"/>
            <a:pathLst>
              <a:path w="12191999" h="2235323">
                <a:moveTo>
                  <a:pt x="0" y="2235323"/>
                </a:moveTo>
                <a:lnTo>
                  <a:pt x="12191999" y="2235323"/>
                </a:lnTo>
                <a:lnTo>
                  <a:pt x="12191999" y="0"/>
                </a:lnTo>
                <a:lnTo>
                  <a:pt x="0" y="0"/>
                </a:lnTo>
                <a:close/>
              </a:path>
            </a:pathLst>
          </a:custGeom>
        </p:spPr>
      </p:pic>
      <p:sp>
        <p:nvSpPr>
          <p:cNvPr id="2" name="Title 1">
            <a:extLst>
              <a:ext uri="{FF2B5EF4-FFF2-40B4-BE49-F238E27FC236}">
                <a16:creationId xmlns:a16="http://schemas.microsoft.com/office/drawing/2014/main" id="{096FCE7F-32C8-4312-9E39-D1B18B6D9C22}"/>
              </a:ext>
            </a:extLst>
          </p:cNvPr>
          <p:cNvSpPr>
            <a:spLocks noGrp="1"/>
          </p:cNvSpPr>
          <p:nvPr>
            <p:ph type="title"/>
          </p:nvPr>
        </p:nvSpPr>
        <p:spPr>
          <a:xfrm>
            <a:off x="753925" y="1601735"/>
            <a:ext cx="10684151" cy="2686762"/>
          </a:xfrm>
        </p:spPr>
        <p:txBody>
          <a:bodyPr vert="horz" lIns="91440" tIns="45720" rIns="91440" bIns="45720" rtlCol="0" anchor="b">
            <a:normAutofit/>
          </a:bodyPr>
          <a:lstStyle/>
          <a:p>
            <a:pPr algn="ctr"/>
            <a:r>
              <a:rPr lang="en-US" sz="6600" kern="1200" dirty="0">
                <a:solidFill>
                  <a:srgbClr val="FFFFFF"/>
                </a:solidFill>
                <a:latin typeface="+mj-lt"/>
                <a:ea typeface="+mj-ea"/>
                <a:cs typeface="+mj-cs"/>
              </a:rPr>
              <a:t>Medway’s Domestic Abuse Assessment Checklist</a:t>
            </a:r>
          </a:p>
        </p:txBody>
      </p:sp>
      <p:pic>
        <p:nvPicPr>
          <p:cNvPr id="32" name="Picture 31">
            <a:extLst>
              <a:ext uri="{FF2B5EF4-FFF2-40B4-BE49-F238E27FC236}">
                <a16:creationId xmlns:a16="http://schemas.microsoft.com/office/drawing/2014/main" id="{DA20CE0B-92EC-45FD-8F68-38003D6D8CA7}"/>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8235" t="-1" r="8214" b="80325"/>
          <a:stretch/>
        </p:blipFill>
        <p:spPr>
          <a:xfrm flipV="1">
            <a:off x="0" y="4586080"/>
            <a:ext cx="12191999" cy="1614974"/>
          </a:xfrm>
          <a:custGeom>
            <a:avLst/>
            <a:gdLst>
              <a:gd name="connsiteX0" fmla="*/ 0 w 12191999"/>
              <a:gd name="connsiteY0" fmla="*/ 1614974 h 1614974"/>
              <a:gd name="connsiteX1" fmla="*/ 12191999 w 12191999"/>
              <a:gd name="connsiteY1" fmla="*/ 1614974 h 1614974"/>
              <a:gd name="connsiteX2" fmla="*/ 12191999 w 12191999"/>
              <a:gd name="connsiteY2" fmla="*/ 0 h 1614974"/>
              <a:gd name="connsiteX3" fmla="*/ 0 w 12191999"/>
              <a:gd name="connsiteY3" fmla="*/ 0 h 1614974"/>
            </a:gdLst>
            <a:ahLst/>
            <a:cxnLst>
              <a:cxn ang="0">
                <a:pos x="connsiteX0" y="connsiteY0"/>
              </a:cxn>
              <a:cxn ang="0">
                <a:pos x="connsiteX1" y="connsiteY1"/>
              </a:cxn>
              <a:cxn ang="0">
                <a:pos x="connsiteX2" y="connsiteY2"/>
              </a:cxn>
              <a:cxn ang="0">
                <a:pos x="connsiteX3" y="connsiteY3"/>
              </a:cxn>
            </a:cxnLst>
            <a:rect l="l" t="t" r="r" b="b"/>
            <a:pathLst>
              <a:path w="12191999" h="1614974">
                <a:moveTo>
                  <a:pt x="0" y="1614974"/>
                </a:moveTo>
                <a:lnTo>
                  <a:pt x="12191999" y="1614974"/>
                </a:lnTo>
                <a:lnTo>
                  <a:pt x="12191999" y="0"/>
                </a:lnTo>
                <a:lnTo>
                  <a:pt x="0" y="0"/>
                </a:lnTo>
                <a:close/>
              </a:path>
            </a:pathLst>
          </a:custGeom>
        </p:spPr>
      </p:pic>
      <p:pic>
        <p:nvPicPr>
          <p:cNvPr id="7" name="Picture 6">
            <a:extLst>
              <a:ext uri="{FF2B5EF4-FFF2-40B4-BE49-F238E27FC236}">
                <a16:creationId xmlns:a16="http://schemas.microsoft.com/office/drawing/2014/main" id="{69F8EBDA-8190-4B5B-897F-D2E8605D5039}"/>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56062" y="5583871"/>
            <a:ext cx="995725" cy="1176655"/>
          </a:xfrm>
          <a:prstGeom prst="rect">
            <a:avLst/>
          </a:prstGeom>
          <a:noFill/>
        </p:spPr>
      </p:pic>
      <p:pic>
        <p:nvPicPr>
          <p:cNvPr id="8" name="Picture 7">
            <a:extLst>
              <a:ext uri="{FF2B5EF4-FFF2-40B4-BE49-F238E27FC236}">
                <a16:creationId xmlns:a16="http://schemas.microsoft.com/office/drawing/2014/main" id="{7A30F952-D7D7-4D72-BC08-19EF60A6F044}"/>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5065486" y="5521247"/>
            <a:ext cx="1706880" cy="1176655"/>
          </a:xfrm>
          <a:prstGeom prst="rect">
            <a:avLst/>
          </a:prstGeom>
          <a:noFill/>
        </p:spPr>
      </p:pic>
      <p:pic>
        <p:nvPicPr>
          <p:cNvPr id="9" name="Picture 8" descr="Medway Safeguarding Children Board">
            <a:extLst>
              <a:ext uri="{FF2B5EF4-FFF2-40B4-BE49-F238E27FC236}">
                <a16:creationId xmlns:a16="http://schemas.microsoft.com/office/drawing/2014/main" id="{EAA9AEDE-5FBC-41EB-BC56-31411AE6B408}"/>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725989" y="5583871"/>
            <a:ext cx="3462963" cy="1259495"/>
          </a:xfrm>
          <a:prstGeom prst="rect">
            <a:avLst/>
          </a:prstGeom>
          <a:noFill/>
          <a:ln>
            <a:noFill/>
          </a:ln>
        </p:spPr>
      </p:pic>
      <p:sp>
        <p:nvSpPr>
          <p:cNvPr id="3" name="TextBox 2">
            <a:extLst>
              <a:ext uri="{FF2B5EF4-FFF2-40B4-BE49-F238E27FC236}">
                <a16:creationId xmlns:a16="http://schemas.microsoft.com/office/drawing/2014/main" id="{0E8E74F4-8FD3-4C4B-806F-3CD2D79CA730}"/>
              </a:ext>
            </a:extLst>
          </p:cNvPr>
          <p:cNvSpPr txBox="1"/>
          <p:nvPr/>
        </p:nvSpPr>
        <p:spPr>
          <a:xfrm>
            <a:off x="1251787" y="4288497"/>
            <a:ext cx="7709333" cy="1200329"/>
          </a:xfrm>
          <a:prstGeom prst="rect">
            <a:avLst/>
          </a:prstGeom>
          <a:noFill/>
        </p:spPr>
        <p:txBody>
          <a:bodyPr wrap="square" rtlCol="0">
            <a:spAutoFit/>
          </a:bodyPr>
          <a:lstStyle/>
          <a:p>
            <a:r>
              <a:rPr lang="en-GB" dirty="0">
                <a:solidFill>
                  <a:srgbClr val="00B050"/>
                </a:solidFill>
              </a:rPr>
              <a:t>Anthony Sands</a:t>
            </a:r>
          </a:p>
          <a:p>
            <a:r>
              <a:rPr lang="en-GB" dirty="0">
                <a:solidFill>
                  <a:srgbClr val="00B050"/>
                </a:solidFill>
              </a:rPr>
              <a:t>Health Improvement Programme Manager (Domestic Abuse)</a:t>
            </a:r>
          </a:p>
          <a:p>
            <a:r>
              <a:rPr lang="en-GB" dirty="0">
                <a:hlinkClick r:id="rId7"/>
              </a:rPr>
              <a:t>Anthony.sands@medway.gov.uk</a:t>
            </a:r>
            <a:endParaRPr lang="en-GB" dirty="0"/>
          </a:p>
          <a:p>
            <a:endParaRPr lang="en-GB" dirty="0"/>
          </a:p>
        </p:txBody>
      </p:sp>
    </p:spTree>
    <p:extLst>
      <p:ext uri="{BB962C8B-B14F-4D97-AF65-F5344CB8AC3E}">
        <p14:creationId xmlns:p14="http://schemas.microsoft.com/office/powerpoint/2010/main" val="1115595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63C11A00-A2A3-417C-B33D-DC753ED7C3B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2" name="Title 1">
            <a:extLst>
              <a:ext uri="{FF2B5EF4-FFF2-40B4-BE49-F238E27FC236}">
                <a16:creationId xmlns:a16="http://schemas.microsoft.com/office/drawing/2014/main" id="{78492594-266A-4B7B-925A-93C7482F1B3F}"/>
              </a:ext>
            </a:extLst>
          </p:cNvPr>
          <p:cNvSpPr>
            <a:spLocks noGrp="1"/>
          </p:cNvSpPr>
          <p:nvPr>
            <p:ph type="title"/>
          </p:nvPr>
        </p:nvSpPr>
        <p:spPr>
          <a:xfrm>
            <a:off x="2618437" y="991262"/>
            <a:ext cx="6955124" cy="1066802"/>
          </a:xfrm>
        </p:spPr>
        <p:txBody>
          <a:bodyPr>
            <a:normAutofit fontScale="90000"/>
          </a:bodyPr>
          <a:lstStyle/>
          <a:p>
            <a:pPr algn="ctr"/>
            <a:r>
              <a:rPr lang="en-GB" sz="4000" dirty="0">
                <a:solidFill>
                  <a:srgbClr val="FFFFFF"/>
                </a:solidFill>
              </a:rPr>
              <a:t>Medway’s Domestic Abuse Assessment Checklist</a:t>
            </a:r>
            <a:br>
              <a:rPr lang="en-GB" sz="4000" dirty="0">
                <a:solidFill>
                  <a:srgbClr val="FFFFFF"/>
                </a:solidFill>
              </a:rPr>
            </a:br>
            <a:r>
              <a:rPr lang="en-GB" sz="4000" dirty="0">
                <a:solidFill>
                  <a:srgbClr val="FFFFFF"/>
                </a:solidFill>
              </a:rPr>
              <a:t>Background Stage 2</a:t>
            </a:r>
          </a:p>
        </p:txBody>
      </p:sp>
      <p:sp>
        <p:nvSpPr>
          <p:cNvPr id="3" name="Content Placeholder 2">
            <a:extLst>
              <a:ext uri="{FF2B5EF4-FFF2-40B4-BE49-F238E27FC236}">
                <a16:creationId xmlns:a16="http://schemas.microsoft.com/office/drawing/2014/main" id="{75A8985E-E7EE-42DF-AF06-DA66EDD54EB1}"/>
              </a:ext>
            </a:extLst>
          </p:cNvPr>
          <p:cNvSpPr>
            <a:spLocks noGrp="1"/>
          </p:cNvSpPr>
          <p:nvPr>
            <p:ph idx="1"/>
          </p:nvPr>
        </p:nvSpPr>
        <p:spPr>
          <a:xfrm>
            <a:off x="2618437" y="2371725"/>
            <a:ext cx="6955124" cy="3330575"/>
          </a:xfrm>
        </p:spPr>
        <p:txBody>
          <a:bodyPr anchor="t">
            <a:normAutofit fontScale="92500" lnSpcReduction="20000"/>
          </a:bodyPr>
          <a:lstStyle/>
          <a:p>
            <a:r>
              <a:rPr lang="en-GB" sz="2400" dirty="0">
                <a:solidFill>
                  <a:srgbClr val="FFFFFF"/>
                </a:solidFill>
              </a:rPr>
              <a:t>The DA Assessment Checklist ‘pilot phase’ was officially launched at MDAF Annual Conference in December 2019 and was disseminated through partners for their use and to ask for feedback on the content of the checklist; DEADLINE May 2019. </a:t>
            </a:r>
          </a:p>
          <a:p>
            <a:r>
              <a:rPr lang="en-GB" sz="2400" dirty="0">
                <a:solidFill>
                  <a:srgbClr val="FFFFFF"/>
                </a:solidFill>
              </a:rPr>
              <a:t>The checklist was introduced to Children’s Social Workers through their Foundations of Practice Training.</a:t>
            </a:r>
          </a:p>
          <a:p>
            <a:r>
              <a:rPr lang="en-GB" sz="2400" dirty="0">
                <a:solidFill>
                  <a:srgbClr val="FFFFFF"/>
                </a:solidFill>
              </a:rPr>
              <a:t>The checklist was referenced in MSCP Domestic Abuse training.</a:t>
            </a:r>
          </a:p>
          <a:p>
            <a:r>
              <a:rPr lang="en-GB" sz="2400" dirty="0">
                <a:solidFill>
                  <a:srgbClr val="FFFFFF"/>
                </a:solidFill>
              </a:rPr>
              <a:t>The  checklist was circulated by email and referenced in newsletters and bulletins.</a:t>
            </a:r>
          </a:p>
        </p:txBody>
      </p:sp>
    </p:spTree>
    <p:extLst>
      <p:ext uri="{BB962C8B-B14F-4D97-AF65-F5344CB8AC3E}">
        <p14:creationId xmlns:p14="http://schemas.microsoft.com/office/powerpoint/2010/main" val="1251313134"/>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63C11A00-A2A3-417C-B33D-DC753ED7C3B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2" name="Title 1">
            <a:extLst>
              <a:ext uri="{FF2B5EF4-FFF2-40B4-BE49-F238E27FC236}">
                <a16:creationId xmlns:a16="http://schemas.microsoft.com/office/drawing/2014/main" id="{78492594-266A-4B7B-925A-93C7482F1B3F}"/>
              </a:ext>
            </a:extLst>
          </p:cNvPr>
          <p:cNvSpPr>
            <a:spLocks noGrp="1"/>
          </p:cNvSpPr>
          <p:nvPr>
            <p:ph type="title"/>
          </p:nvPr>
        </p:nvSpPr>
        <p:spPr>
          <a:xfrm>
            <a:off x="2618437" y="991262"/>
            <a:ext cx="6955124" cy="1066802"/>
          </a:xfrm>
        </p:spPr>
        <p:txBody>
          <a:bodyPr>
            <a:normAutofit fontScale="90000"/>
          </a:bodyPr>
          <a:lstStyle/>
          <a:p>
            <a:pPr algn="ctr"/>
            <a:r>
              <a:rPr lang="en-GB" sz="4000" dirty="0">
                <a:solidFill>
                  <a:srgbClr val="FFFFFF"/>
                </a:solidFill>
              </a:rPr>
              <a:t>Medway’s Domestic Abuse Assessment Checklist</a:t>
            </a:r>
            <a:br>
              <a:rPr lang="en-GB" sz="4000" dirty="0">
                <a:solidFill>
                  <a:srgbClr val="FFFFFF"/>
                </a:solidFill>
              </a:rPr>
            </a:br>
            <a:r>
              <a:rPr lang="en-GB" sz="4000" dirty="0">
                <a:solidFill>
                  <a:srgbClr val="FFFFFF"/>
                </a:solidFill>
              </a:rPr>
              <a:t>Background Stage 2</a:t>
            </a:r>
          </a:p>
        </p:txBody>
      </p:sp>
      <p:sp>
        <p:nvSpPr>
          <p:cNvPr id="3" name="Content Placeholder 2">
            <a:extLst>
              <a:ext uri="{FF2B5EF4-FFF2-40B4-BE49-F238E27FC236}">
                <a16:creationId xmlns:a16="http://schemas.microsoft.com/office/drawing/2014/main" id="{75A8985E-E7EE-42DF-AF06-DA66EDD54EB1}"/>
              </a:ext>
            </a:extLst>
          </p:cNvPr>
          <p:cNvSpPr>
            <a:spLocks noGrp="1"/>
          </p:cNvSpPr>
          <p:nvPr>
            <p:ph idx="1"/>
          </p:nvPr>
        </p:nvSpPr>
        <p:spPr>
          <a:xfrm>
            <a:off x="2618437" y="2371725"/>
            <a:ext cx="6955124" cy="3330575"/>
          </a:xfrm>
        </p:spPr>
        <p:txBody>
          <a:bodyPr anchor="t">
            <a:normAutofit fontScale="92500"/>
          </a:bodyPr>
          <a:lstStyle/>
          <a:p>
            <a:pPr marL="0" indent="0">
              <a:buNone/>
            </a:pPr>
            <a:r>
              <a:rPr lang="en-GB" sz="2400" dirty="0">
                <a:solidFill>
                  <a:srgbClr val="FFFFFF"/>
                </a:solidFill>
              </a:rPr>
              <a:t>Feedback on the checklist:-</a:t>
            </a:r>
          </a:p>
          <a:p>
            <a:pPr marL="0" indent="0">
              <a:buNone/>
            </a:pPr>
            <a:endParaRPr lang="en-GB" sz="2400" dirty="0">
              <a:solidFill>
                <a:srgbClr val="FFFFFF"/>
              </a:solidFill>
            </a:endParaRPr>
          </a:p>
          <a:p>
            <a:r>
              <a:rPr lang="en-GB" sz="2400" dirty="0">
                <a:solidFill>
                  <a:srgbClr val="FFFFFF"/>
                </a:solidFill>
              </a:rPr>
              <a:t>Limited formal feedback was received during the 6 month pilot phase.</a:t>
            </a:r>
          </a:p>
          <a:p>
            <a:r>
              <a:rPr lang="en-GB" sz="2400" dirty="0">
                <a:solidFill>
                  <a:srgbClr val="FFFFFF"/>
                </a:solidFill>
              </a:rPr>
              <a:t>Feedback mainly came from workers in the Early Help Service which included the Early Help Social Workers. </a:t>
            </a:r>
          </a:p>
          <a:p>
            <a:r>
              <a:rPr lang="en-GB" sz="2400" dirty="0">
                <a:solidFill>
                  <a:srgbClr val="FFFFFF"/>
                </a:solidFill>
              </a:rPr>
              <a:t>The checklist can be updated in future with new examples of considerations or as local and national guidance changes. </a:t>
            </a:r>
          </a:p>
        </p:txBody>
      </p:sp>
    </p:spTree>
    <p:extLst>
      <p:ext uri="{BB962C8B-B14F-4D97-AF65-F5344CB8AC3E}">
        <p14:creationId xmlns:p14="http://schemas.microsoft.com/office/powerpoint/2010/main" val="3750192759"/>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itle 1">
            <a:extLst>
              <a:ext uri="{FF2B5EF4-FFF2-40B4-BE49-F238E27FC236}">
                <a16:creationId xmlns:a16="http://schemas.microsoft.com/office/drawing/2014/main" id="{E6B7F832-AE5B-49A4-9929-070F202FD1B4}"/>
              </a:ext>
            </a:extLst>
          </p:cNvPr>
          <p:cNvSpPr>
            <a:spLocks noGrp="1"/>
          </p:cNvSpPr>
          <p:nvPr>
            <p:ph type="title"/>
          </p:nvPr>
        </p:nvSpPr>
        <p:spPr>
          <a:xfrm>
            <a:off x="640080" y="1243013"/>
            <a:ext cx="3855720" cy="4371974"/>
          </a:xfrm>
        </p:spPr>
        <p:txBody>
          <a:bodyPr>
            <a:normAutofit/>
          </a:bodyPr>
          <a:lstStyle/>
          <a:p>
            <a:r>
              <a:rPr lang="en-GB" dirty="0">
                <a:solidFill>
                  <a:srgbClr val="3F3F3F"/>
                </a:solidFill>
              </a:rPr>
              <a:t>Medway’s Domestic Abuse Assessment Checklist</a:t>
            </a:r>
            <a:br>
              <a:rPr lang="en-GB" dirty="0">
                <a:solidFill>
                  <a:srgbClr val="3F3F3F"/>
                </a:solidFill>
              </a:rPr>
            </a:br>
            <a:r>
              <a:rPr lang="en-GB" dirty="0">
                <a:solidFill>
                  <a:srgbClr val="3F3F3F"/>
                </a:solidFill>
              </a:rPr>
              <a:t>Background Stage 3</a:t>
            </a:r>
          </a:p>
        </p:txBody>
      </p:sp>
      <p:sp>
        <p:nvSpPr>
          <p:cNvPr id="3" name="Content Placeholder 2">
            <a:extLst>
              <a:ext uri="{FF2B5EF4-FFF2-40B4-BE49-F238E27FC236}">
                <a16:creationId xmlns:a16="http://schemas.microsoft.com/office/drawing/2014/main" id="{4E511EFB-06A7-41DC-B66C-9F18EC6D82D5}"/>
              </a:ext>
            </a:extLst>
          </p:cNvPr>
          <p:cNvSpPr>
            <a:spLocks noGrp="1"/>
          </p:cNvSpPr>
          <p:nvPr>
            <p:ph idx="1"/>
          </p:nvPr>
        </p:nvSpPr>
        <p:spPr>
          <a:xfrm>
            <a:off x="6305550" y="1032987"/>
            <a:ext cx="5246370" cy="5002053"/>
          </a:xfrm>
        </p:spPr>
        <p:txBody>
          <a:bodyPr anchor="ctr">
            <a:normAutofit fontScale="92500" lnSpcReduction="10000"/>
          </a:bodyPr>
          <a:lstStyle/>
          <a:p>
            <a:pPr marL="0" indent="0">
              <a:buNone/>
            </a:pPr>
            <a:r>
              <a:rPr lang="en-GB" sz="2400" b="1" dirty="0">
                <a:solidFill>
                  <a:srgbClr val="FFFFFF"/>
                </a:solidFill>
              </a:rPr>
              <a:t>Guidance notes for using the Medway Domestic Abuse Assessment Checklist for Children and Families:</a:t>
            </a:r>
          </a:p>
          <a:p>
            <a:pPr marL="0" indent="0">
              <a:buNone/>
            </a:pPr>
            <a:endParaRPr lang="en-GB" sz="2400" b="1" dirty="0">
              <a:solidFill>
                <a:srgbClr val="FFFFFF"/>
              </a:solidFill>
            </a:endParaRPr>
          </a:p>
          <a:p>
            <a:r>
              <a:rPr lang="en-GB" sz="2400" dirty="0">
                <a:solidFill>
                  <a:srgbClr val="FFFFFF"/>
                </a:solidFill>
              </a:rPr>
              <a:t>This checklist is designed to support professionals when completing family assessments where DA has been identified.</a:t>
            </a:r>
          </a:p>
          <a:p>
            <a:r>
              <a:rPr lang="en-GB" sz="2400" dirty="0">
                <a:solidFill>
                  <a:srgbClr val="FFFFFF"/>
                </a:solidFill>
              </a:rPr>
              <a:t>The checklist details potential protective factors that may be identified in homes where there is or has been DA. </a:t>
            </a:r>
          </a:p>
          <a:p>
            <a:r>
              <a:rPr lang="en-GB" sz="2400" dirty="0">
                <a:solidFill>
                  <a:srgbClr val="FFFFFF"/>
                </a:solidFill>
              </a:rPr>
              <a:t>It also identifies risk factors that need to be considered for children, victims/parents and perpetrators where identified protective factors are being relied on. </a:t>
            </a:r>
          </a:p>
        </p:txBody>
      </p:sp>
    </p:spTree>
    <p:extLst>
      <p:ext uri="{BB962C8B-B14F-4D97-AF65-F5344CB8AC3E}">
        <p14:creationId xmlns:p14="http://schemas.microsoft.com/office/powerpoint/2010/main" val="1831351290"/>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itle 1">
            <a:extLst>
              <a:ext uri="{FF2B5EF4-FFF2-40B4-BE49-F238E27FC236}">
                <a16:creationId xmlns:a16="http://schemas.microsoft.com/office/drawing/2014/main" id="{3752E418-F479-4492-A55F-330C5027981F}"/>
              </a:ext>
            </a:extLst>
          </p:cNvPr>
          <p:cNvSpPr>
            <a:spLocks noGrp="1"/>
          </p:cNvSpPr>
          <p:nvPr>
            <p:ph type="title"/>
          </p:nvPr>
        </p:nvSpPr>
        <p:spPr>
          <a:xfrm>
            <a:off x="640080" y="1243013"/>
            <a:ext cx="3855720" cy="4371974"/>
          </a:xfrm>
        </p:spPr>
        <p:txBody>
          <a:bodyPr>
            <a:normAutofit/>
          </a:bodyPr>
          <a:lstStyle/>
          <a:p>
            <a:r>
              <a:rPr lang="en-GB" dirty="0">
                <a:solidFill>
                  <a:srgbClr val="3F3F3F"/>
                </a:solidFill>
              </a:rPr>
              <a:t>Medway’s Domestic Abuse Assessment Checklist</a:t>
            </a:r>
            <a:br>
              <a:rPr lang="en-GB" dirty="0">
                <a:solidFill>
                  <a:srgbClr val="3F3F3F"/>
                </a:solidFill>
              </a:rPr>
            </a:br>
            <a:r>
              <a:rPr lang="en-GB" dirty="0">
                <a:solidFill>
                  <a:srgbClr val="3F3F3F"/>
                </a:solidFill>
              </a:rPr>
              <a:t>Background Stage 3</a:t>
            </a:r>
          </a:p>
        </p:txBody>
      </p:sp>
      <p:sp>
        <p:nvSpPr>
          <p:cNvPr id="3" name="Content Placeholder 2">
            <a:extLst>
              <a:ext uri="{FF2B5EF4-FFF2-40B4-BE49-F238E27FC236}">
                <a16:creationId xmlns:a16="http://schemas.microsoft.com/office/drawing/2014/main" id="{28AB6A83-4C66-4C46-960D-11D03907F186}"/>
              </a:ext>
            </a:extLst>
          </p:cNvPr>
          <p:cNvSpPr>
            <a:spLocks noGrp="1"/>
          </p:cNvSpPr>
          <p:nvPr>
            <p:ph idx="1"/>
          </p:nvPr>
        </p:nvSpPr>
        <p:spPr>
          <a:xfrm>
            <a:off x="6305550" y="1032987"/>
            <a:ext cx="5246370" cy="4792027"/>
          </a:xfrm>
        </p:spPr>
        <p:txBody>
          <a:bodyPr anchor="ctr">
            <a:normAutofit/>
          </a:bodyPr>
          <a:lstStyle/>
          <a:p>
            <a:pPr marL="0" indent="0">
              <a:buNone/>
            </a:pPr>
            <a:r>
              <a:rPr lang="en-GB" sz="2400" b="1" dirty="0">
                <a:solidFill>
                  <a:srgbClr val="FFFFFF"/>
                </a:solidFill>
              </a:rPr>
              <a:t>When to use the checklist</a:t>
            </a:r>
            <a:r>
              <a:rPr lang="en-GB" sz="2400" dirty="0">
                <a:solidFill>
                  <a:srgbClr val="FFFFFF"/>
                </a:solidFill>
              </a:rPr>
              <a:t>:</a:t>
            </a:r>
          </a:p>
          <a:p>
            <a:pPr marL="0" indent="0">
              <a:buNone/>
            </a:pPr>
            <a:endParaRPr lang="en-GB" sz="2400" dirty="0">
              <a:solidFill>
                <a:srgbClr val="FFFFFF"/>
              </a:solidFill>
            </a:endParaRPr>
          </a:p>
          <a:p>
            <a:r>
              <a:rPr lang="en-GB" sz="2400" dirty="0">
                <a:solidFill>
                  <a:srgbClr val="FFFFFF"/>
                </a:solidFill>
              </a:rPr>
              <a:t>For reflection on risk within assessments and identified protective factors.</a:t>
            </a:r>
          </a:p>
          <a:p>
            <a:r>
              <a:rPr lang="en-GB" sz="2400" dirty="0">
                <a:solidFill>
                  <a:srgbClr val="FFFFFF"/>
                </a:solidFill>
              </a:rPr>
              <a:t>Prompting professional curiosity.</a:t>
            </a:r>
          </a:p>
          <a:p>
            <a:r>
              <a:rPr lang="en-GB" sz="2400" dirty="0">
                <a:solidFill>
                  <a:srgbClr val="FFFFFF"/>
                </a:solidFill>
              </a:rPr>
              <a:t>To aid safety planning. </a:t>
            </a:r>
          </a:p>
          <a:p>
            <a:r>
              <a:rPr lang="en-GB" sz="2400" dirty="0">
                <a:solidFill>
                  <a:srgbClr val="FFFFFF"/>
                </a:solidFill>
              </a:rPr>
              <a:t>When working with complex cases.</a:t>
            </a:r>
          </a:p>
        </p:txBody>
      </p:sp>
    </p:spTree>
    <p:extLst>
      <p:ext uri="{BB962C8B-B14F-4D97-AF65-F5344CB8AC3E}">
        <p14:creationId xmlns:p14="http://schemas.microsoft.com/office/powerpoint/2010/main" val="4238981188"/>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itle 1">
            <a:extLst>
              <a:ext uri="{FF2B5EF4-FFF2-40B4-BE49-F238E27FC236}">
                <a16:creationId xmlns:a16="http://schemas.microsoft.com/office/drawing/2014/main" id="{03B570B2-346E-4F2E-BCFD-DC7B43FA5D73}"/>
              </a:ext>
            </a:extLst>
          </p:cNvPr>
          <p:cNvSpPr>
            <a:spLocks noGrp="1"/>
          </p:cNvSpPr>
          <p:nvPr>
            <p:ph type="title"/>
          </p:nvPr>
        </p:nvSpPr>
        <p:spPr>
          <a:xfrm>
            <a:off x="640080" y="1243013"/>
            <a:ext cx="3855720" cy="4371974"/>
          </a:xfrm>
        </p:spPr>
        <p:txBody>
          <a:bodyPr>
            <a:normAutofit/>
          </a:bodyPr>
          <a:lstStyle/>
          <a:p>
            <a:r>
              <a:rPr lang="en-GB" dirty="0">
                <a:solidFill>
                  <a:srgbClr val="3F3F3F"/>
                </a:solidFill>
              </a:rPr>
              <a:t>Medway’s Domestic Abuse Assessment Checklist</a:t>
            </a:r>
            <a:br>
              <a:rPr lang="en-GB" dirty="0">
                <a:solidFill>
                  <a:srgbClr val="3F3F3F"/>
                </a:solidFill>
              </a:rPr>
            </a:br>
            <a:r>
              <a:rPr lang="en-GB" dirty="0">
                <a:solidFill>
                  <a:srgbClr val="3F3F3F"/>
                </a:solidFill>
              </a:rPr>
              <a:t>Background Stage 3</a:t>
            </a:r>
          </a:p>
        </p:txBody>
      </p:sp>
      <p:sp>
        <p:nvSpPr>
          <p:cNvPr id="3" name="Content Placeholder 2">
            <a:extLst>
              <a:ext uri="{FF2B5EF4-FFF2-40B4-BE49-F238E27FC236}">
                <a16:creationId xmlns:a16="http://schemas.microsoft.com/office/drawing/2014/main" id="{91F25047-1BFF-4CF5-81AC-AA0B7585E0C6}"/>
              </a:ext>
            </a:extLst>
          </p:cNvPr>
          <p:cNvSpPr>
            <a:spLocks noGrp="1"/>
          </p:cNvSpPr>
          <p:nvPr>
            <p:ph idx="1"/>
          </p:nvPr>
        </p:nvSpPr>
        <p:spPr>
          <a:xfrm>
            <a:off x="6305550" y="1032987"/>
            <a:ext cx="5246370" cy="4792027"/>
          </a:xfrm>
        </p:spPr>
        <p:txBody>
          <a:bodyPr anchor="ctr">
            <a:normAutofit lnSpcReduction="10000"/>
          </a:bodyPr>
          <a:lstStyle/>
          <a:p>
            <a:pPr marL="0" indent="0">
              <a:buNone/>
            </a:pPr>
            <a:r>
              <a:rPr lang="en-GB" sz="2400" b="1" dirty="0">
                <a:solidFill>
                  <a:srgbClr val="FFFFFF"/>
                </a:solidFill>
              </a:rPr>
              <a:t>How not to use the checklist</a:t>
            </a:r>
            <a:r>
              <a:rPr lang="en-GB" sz="2400" dirty="0">
                <a:solidFill>
                  <a:srgbClr val="FFFFFF"/>
                </a:solidFill>
              </a:rPr>
              <a:t>:</a:t>
            </a:r>
          </a:p>
          <a:p>
            <a:pPr marL="0" indent="0">
              <a:buNone/>
            </a:pPr>
            <a:endParaRPr lang="en-GB" sz="2400" dirty="0">
              <a:solidFill>
                <a:srgbClr val="FFFFFF"/>
              </a:solidFill>
            </a:endParaRPr>
          </a:p>
          <a:p>
            <a:r>
              <a:rPr lang="en-GB" sz="2400" dirty="0">
                <a:solidFill>
                  <a:srgbClr val="FFFFFF"/>
                </a:solidFill>
              </a:rPr>
              <a:t>The checklist is not a risk assessment tool, the DASH/DARA is the tool used in Medway and should be used by trained professionals/police.</a:t>
            </a:r>
          </a:p>
          <a:p>
            <a:r>
              <a:rPr lang="en-GB" sz="2400" dirty="0">
                <a:solidFill>
                  <a:srgbClr val="FFFFFF"/>
                </a:solidFill>
              </a:rPr>
              <a:t>The checklist is designed for professional consideration rather than a tool to use face to face with victims: it should not be used when making first contact with victims.</a:t>
            </a:r>
          </a:p>
          <a:p>
            <a:r>
              <a:rPr lang="en-GB" sz="2400" dirty="0">
                <a:solidFill>
                  <a:srgbClr val="FFFFFF"/>
                </a:solidFill>
              </a:rPr>
              <a:t>Do not ask the victim to consider each listed positive factor or consideration. </a:t>
            </a:r>
          </a:p>
        </p:txBody>
      </p:sp>
    </p:spTree>
    <p:extLst>
      <p:ext uri="{BB962C8B-B14F-4D97-AF65-F5344CB8AC3E}">
        <p14:creationId xmlns:p14="http://schemas.microsoft.com/office/powerpoint/2010/main" val="1535936612"/>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8170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a16="http://schemas.microsoft.com/office/drawing/2014/main" id="{4735DC46-5663-471D-AADB-81E00E65BC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4196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595E59CC-7059-4455-9789-EDFBBE8F5A9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1" t="7983" r="60644" b="14447"/>
          <a:stretch/>
        </p:blipFill>
        <p:spPr>
          <a:xfrm>
            <a:off x="2777490" y="2"/>
            <a:ext cx="6185757" cy="6857999"/>
          </a:xfrm>
          <a:custGeom>
            <a:avLst/>
            <a:gdLst>
              <a:gd name="connsiteX0" fmla="*/ 0 w 9414510"/>
              <a:gd name="connsiteY0" fmla="*/ 0 h 6857999"/>
              <a:gd name="connsiteX1" fmla="*/ 9414510 w 9414510"/>
              <a:gd name="connsiteY1" fmla="*/ 0 h 6857999"/>
              <a:gd name="connsiteX2" fmla="*/ 9414510 w 9414510"/>
              <a:gd name="connsiteY2" fmla="*/ 6857999 h 6857999"/>
              <a:gd name="connsiteX3" fmla="*/ 0 w 9414510"/>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9414510" h="6857999">
                <a:moveTo>
                  <a:pt x="0" y="0"/>
                </a:moveTo>
                <a:lnTo>
                  <a:pt x="9414510" y="0"/>
                </a:lnTo>
                <a:lnTo>
                  <a:pt x="9414510" y="6857999"/>
                </a:lnTo>
                <a:lnTo>
                  <a:pt x="0" y="6857999"/>
                </a:lnTo>
                <a:close/>
              </a:path>
            </a:pathLst>
          </a:custGeom>
        </p:spPr>
      </p:pic>
      <p:sp>
        <p:nvSpPr>
          <p:cNvPr id="2" name="Title 1">
            <a:extLst>
              <a:ext uri="{FF2B5EF4-FFF2-40B4-BE49-F238E27FC236}">
                <a16:creationId xmlns:a16="http://schemas.microsoft.com/office/drawing/2014/main" id="{89EA95D1-1313-44DC-8B5E-9CAF14F85840}"/>
              </a:ext>
            </a:extLst>
          </p:cNvPr>
          <p:cNvSpPr>
            <a:spLocks noGrp="1"/>
          </p:cNvSpPr>
          <p:nvPr>
            <p:ph type="title"/>
          </p:nvPr>
        </p:nvSpPr>
        <p:spPr>
          <a:xfrm>
            <a:off x="640080" y="1243013"/>
            <a:ext cx="3855720" cy="4371974"/>
          </a:xfrm>
        </p:spPr>
        <p:txBody>
          <a:bodyPr>
            <a:normAutofit/>
          </a:bodyPr>
          <a:lstStyle/>
          <a:p>
            <a:r>
              <a:rPr lang="en-GB" dirty="0">
                <a:solidFill>
                  <a:srgbClr val="3F3F3F"/>
                </a:solidFill>
              </a:rPr>
              <a:t>Medway’s Domestic Abuse Assessment Checklist</a:t>
            </a:r>
            <a:br>
              <a:rPr lang="en-GB" dirty="0">
                <a:solidFill>
                  <a:srgbClr val="3F3F3F"/>
                </a:solidFill>
              </a:rPr>
            </a:br>
            <a:r>
              <a:rPr lang="en-GB" dirty="0">
                <a:solidFill>
                  <a:srgbClr val="3F3F3F"/>
                </a:solidFill>
              </a:rPr>
              <a:t>Background Stage 3</a:t>
            </a:r>
          </a:p>
        </p:txBody>
      </p:sp>
      <p:sp>
        <p:nvSpPr>
          <p:cNvPr id="3" name="Content Placeholder 2">
            <a:extLst>
              <a:ext uri="{FF2B5EF4-FFF2-40B4-BE49-F238E27FC236}">
                <a16:creationId xmlns:a16="http://schemas.microsoft.com/office/drawing/2014/main" id="{49F60E65-18F4-4554-B801-67685AA5004A}"/>
              </a:ext>
            </a:extLst>
          </p:cNvPr>
          <p:cNvSpPr>
            <a:spLocks noGrp="1"/>
          </p:cNvSpPr>
          <p:nvPr>
            <p:ph idx="1"/>
          </p:nvPr>
        </p:nvSpPr>
        <p:spPr>
          <a:xfrm>
            <a:off x="6305550" y="1032987"/>
            <a:ext cx="5246370" cy="4792027"/>
          </a:xfrm>
        </p:spPr>
        <p:txBody>
          <a:bodyPr anchor="ctr">
            <a:normAutofit/>
          </a:bodyPr>
          <a:lstStyle/>
          <a:p>
            <a:r>
              <a:rPr lang="en-GB" sz="2400" dirty="0">
                <a:solidFill>
                  <a:srgbClr val="FFFFFF"/>
                </a:solidFill>
              </a:rPr>
              <a:t>The checklist is not exhaustive. </a:t>
            </a:r>
          </a:p>
          <a:p>
            <a:r>
              <a:rPr lang="en-GB" sz="2400" dirty="0">
                <a:solidFill>
                  <a:srgbClr val="FFFFFF"/>
                </a:solidFill>
              </a:rPr>
              <a:t>Where professionals identify other useful examples of protective factors and considerations these should be shared with the MSCP (or me) to be included in the checklist when reviewed.</a:t>
            </a:r>
          </a:p>
        </p:txBody>
      </p:sp>
    </p:spTree>
    <p:extLst>
      <p:ext uri="{BB962C8B-B14F-4D97-AF65-F5344CB8AC3E}">
        <p14:creationId xmlns:p14="http://schemas.microsoft.com/office/powerpoint/2010/main" val="3298513964"/>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D80C4E6-8B75-48D5-813B-ED63B1EE06D9}"/>
              </a:ext>
            </a:extLst>
          </p:cNvPr>
          <p:cNvSpPr>
            <a:spLocks noGrp="1"/>
          </p:cNvSpPr>
          <p:nvPr>
            <p:ph type="title"/>
          </p:nvPr>
        </p:nvSpPr>
        <p:spPr>
          <a:xfrm>
            <a:off x="1179226" y="826680"/>
            <a:ext cx="9833548" cy="1325563"/>
          </a:xfrm>
        </p:spPr>
        <p:txBody>
          <a:bodyPr>
            <a:normAutofit/>
          </a:bodyPr>
          <a:lstStyle/>
          <a:p>
            <a:pPr algn="ctr"/>
            <a:r>
              <a:rPr lang="en-GB" sz="4000" dirty="0">
                <a:solidFill>
                  <a:srgbClr val="FFFFFF"/>
                </a:solidFill>
              </a:rPr>
              <a:t>Medway’s Domestic Abuse Assessment Checklist Stage 4</a:t>
            </a:r>
          </a:p>
        </p:txBody>
      </p:sp>
      <p:sp>
        <p:nvSpPr>
          <p:cNvPr id="3" name="Content Placeholder 2">
            <a:extLst>
              <a:ext uri="{FF2B5EF4-FFF2-40B4-BE49-F238E27FC236}">
                <a16:creationId xmlns:a16="http://schemas.microsoft.com/office/drawing/2014/main" id="{CDCA4003-6B1E-4984-B6CC-8CB7614A71E2}"/>
              </a:ext>
            </a:extLst>
          </p:cNvPr>
          <p:cNvSpPr>
            <a:spLocks noGrp="1"/>
          </p:cNvSpPr>
          <p:nvPr>
            <p:ph idx="1"/>
          </p:nvPr>
        </p:nvSpPr>
        <p:spPr>
          <a:xfrm>
            <a:off x="1179226" y="2753936"/>
            <a:ext cx="9833548" cy="3277384"/>
          </a:xfrm>
        </p:spPr>
        <p:txBody>
          <a:bodyPr>
            <a:normAutofit fontScale="92500" lnSpcReduction="20000"/>
          </a:bodyPr>
          <a:lstStyle/>
          <a:p>
            <a:pPr marL="0" indent="0">
              <a:buNone/>
            </a:pPr>
            <a:r>
              <a:rPr lang="en-GB" sz="2000" b="1" dirty="0">
                <a:solidFill>
                  <a:srgbClr val="000000"/>
                </a:solidFill>
              </a:rPr>
              <a:t>Medway’s Domestic Abuse Assessment Checklist in practice</a:t>
            </a:r>
            <a:r>
              <a:rPr lang="en-GB" sz="2000" dirty="0">
                <a:solidFill>
                  <a:srgbClr val="000000"/>
                </a:solidFill>
              </a:rPr>
              <a:t>:-</a:t>
            </a:r>
          </a:p>
          <a:p>
            <a:endParaRPr lang="en-GB" sz="2000" dirty="0">
              <a:solidFill>
                <a:srgbClr val="000000"/>
              </a:solidFill>
            </a:endParaRPr>
          </a:p>
          <a:p>
            <a:r>
              <a:rPr lang="en-GB" sz="2000" dirty="0">
                <a:solidFill>
                  <a:srgbClr val="000000"/>
                </a:solidFill>
              </a:rPr>
              <a:t>The checklist has been designed for all the aforementioned reasons, including to support professionals when completing family assessments where domestic abuse has been identified, but to also; </a:t>
            </a:r>
          </a:p>
          <a:p>
            <a:endParaRPr lang="en-GB" sz="2000" dirty="0">
              <a:solidFill>
                <a:srgbClr val="000000"/>
              </a:solidFill>
            </a:endParaRPr>
          </a:p>
          <a:p>
            <a:pPr marL="914400" lvl="1" indent="-457200">
              <a:buFont typeface="+mj-lt"/>
              <a:buAutoNum type="arabicPeriod"/>
            </a:pPr>
            <a:r>
              <a:rPr lang="en-GB" sz="2000" dirty="0">
                <a:solidFill>
                  <a:srgbClr val="000000"/>
                </a:solidFill>
              </a:rPr>
              <a:t>Prompt and increase professional curiosity.</a:t>
            </a:r>
          </a:p>
          <a:p>
            <a:pPr marL="914400" lvl="1" indent="-457200">
              <a:buFont typeface="+mj-lt"/>
              <a:buAutoNum type="arabicPeriod"/>
            </a:pPr>
            <a:r>
              <a:rPr lang="en-GB" sz="2000" dirty="0">
                <a:solidFill>
                  <a:srgbClr val="000000"/>
                </a:solidFill>
              </a:rPr>
              <a:t>Improve and inform safety planning.</a:t>
            </a:r>
          </a:p>
          <a:p>
            <a:pPr marL="914400" lvl="1" indent="-457200">
              <a:buFont typeface="+mj-lt"/>
              <a:buAutoNum type="arabicPeriod"/>
            </a:pPr>
            <a:r>
              <a:rPr lang="en-GB" sz="2000" dirty="0">
                <a:solidFill>
                  <a:srgbClr val="000000"/>
                </a:solidFill>
              </a:rPr>
              <a:t>Inform professionals decision-making around thresholds.</a:t>
            </a:r>
          </a:p>
          <a:p>
            <a:pPr marL="914400" lvl="1" indent="-457200">
              <a:buFont typeface="+mj-lt"/>
              <a:buAutoNum type="arabicPeriod"/>
            </a:pPr>
            <a:r>
              <a:rPr lang="en-GB" sz="2000" dirty="0">
                <a:solidFill>
                  <a:srgbClr val="000000"/>
                </a:solidFill>
              </a:rPr>
              <a:t>Identify other considerations and risk factors.</a:t>
            </a:r>
          </a:p>
          <a:p>
            <a:pPr marL="914400" lvl="1" indent="-457200">
              <a:buFont typeface="+mj-lt"/>
              <a:buAutoNum type="arabicPeriod"/>
            </a:pPr>
            <a:r>
              <a:rPr lang="en-GB" sz="2000" dirty="0">
                <a:solidFill>
                  <a:srgbClr val="000000"/>
                </a:solidFill>
              </a:rPr>
              <a:t>Capture the voice of the child. </a:t>
            </a:r>
          </a:p>
          <a:p>
            <a:pPr marL="457200" indent="-457200">
              <a:buFont typeface="+mj-lt"/>
              <a:buAutoNum type="arabicPeriod"/>
            </a:pPr>
            <a:endParaRPr lang="en-GB" sz="2000" dirty="0">
              <a:solidFill>
                <a:srgbClr val="000000"/>
              </a:solidFill>
            </a:endParaRPr>
          </a:p>
        </p:txBody>
      </p:sp>
    </p:spTree>
    <p:extLst>
      <p:ext uri="{BB962C8B-B14F-4D97-AF65-F5344CB8AC3E}">
        <p14:creationId xmlns:p14="http://schemas.microsoft.com/office/powerpoint/2010/main" val="106483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D80C4E6-8B75-48D5-813B-ED63B1EE06D9}"/>
              </a:ext>
            </a:extLst>
          </p:cNvPr>
          <p:cNvSpPr>
            <a:spLocks noGrp="1"/>
          </p:cNvSpPr>
          <p:nvPr>
            <p:ph type="title"/>
          </p:nvPr>
        </p:nvSpPr>
        <p:spPr>
          <a:xfrm>
            <a:off x="1179226" y="826680"/>
            <a:ext cx="9833548" cy="1325563"/>
          </a:xfrm>
        </p:spPr>
        <p:txBody>
          <a:bodyPr>
            <a:normAutofit/>
          </a:bodyPr>
          <a:lstStyle/>
          <a:p>
            <a:pPr algn="ctr"/>
            <a:r>
              <a:rPr lang="en-GB" sz="4000" dirty="0">
                <a:solidFill>
                  <a:srgbClr val="FFFFFF"/>
                </a:solidFill>
              </a:rPr>
              <a:t>Medway’s Domestic Abuse Assessment Checklist Stage 4</a:t>
            </a:r>
          </a:p>
        </p:txBody>
      </p:sp>
      <p:sp>
        <p:nvSpPr>
          <p:cNvPr id="3" name="Content Placeholder 2">
            <a:extLst>
              <a:ext uri="{FF2B5EF4-FFF2-40B4-BE49-F238E27FC236}">
                <a16:creationId xmlns:a16="http://schemas.microsoft.com/office/drawing/2014/main" id="{CDCA4003-6B1E-4984-B6CC-8CB7614A71E2}"/>
              </a:ext>
            </a:extLst>
          </p:cNvPr>
          <p:cNvSpPr>
            <a:spLocks noGrp="1"/>
          </p:cNvSpPr>
          <p:nvPr>
            <p:ph idx="1"/>
          </p:nvPr>
        </p:nvSpPr>
        <p:spPr>
          <a:xfrm>
            <a:off x="1179226" y="3092970"/>
            <a:ext cx="9833548" cy="2693976"/>
          </a:xfrm>
        </p:spPr>
        <p:txBody>
          <a:bodyPr>
            <a:normAutofit/>
          </a:bodyPr>
          <a:lstStyle/>
          <a:p>
            <a:r>
              <a:rPr lang="en-GB" dirty="0">
                <a:solidFill>
                  <a:srgbClr val="000000"/>
                </a:solidFill>
              </a:rPr>
              <a:t>Where there are </a:t>
            </a:r>
            <a:r>
              <a:rPr lang="en-GB" b="1" dirty="0">
                <a:solidFill>
                  <a:srgbClr val="000000"/>
                </a:solidFill>
              </a:rPr>
              <a:t>limited protective factors </a:t>
            </a:r>
            <a:r>
              <a:rPr lang="en-GB" dirty="0">
                <a:solidFill>
                  <a:srgbClr val="000000"/>
                </a:solidFill>
              </a:rPr>
              <a:t>present, </a:t>
            </a:r>
            <a:r>
              <a:rPr lang="en-GB" b="1" dirty="0">
                <a:solidFill>
                  <a:srgbClr val="000000"/>
                </a:solidFill>
              </a:rPr>
              <a:t>violence</a:t>
            </a:r>
            <a:r>
              <a:rPr lang="en-GB" dirty="0">
                <a:solidFill>
                  <a:srgbClr val="000000"/>
                </a:solidFill>
              </a:rPr>
              <a:t> and </a:t>
            </a:r>
            <a:r>
              <a:rPr lang="en-GB" b="1" dirty="0">
                <a:solidFill>
                  <a:srgbClr val="000000"/>
                </a:solidFill>
              </a:rPr>
              <a:t>psychological abuse of the victim</a:t>
            </a:r>
            <a:r>
              <a:rPr lang="en-GB" dirty="0">
                <a:solidFill>
                  <a:srgbClr val="000000"/>
                </a:solidFill>
              </a:rPr>
              <a:t>, </a:t>
            </a:r>
            <a:r>
              <a:rPr lang="en-GB" b="1" dirty="0">
                <a:solidFill>
                  <a:srgbClr val="000000"/>
                </a:solidFill>
              </a:rPr>
              <a:t>emotional abuse of the children </a:t>
            </a:r>
            <a:r>
              <a:rPr lang="en-GB" dirty="0">
                <a:solidFill>
                  <a:srgbClr val="000000"/>
                </a:solidFill>
              </a:rPr>
              <a:t>and </a:t>
            </a:r>
            <a:r>
              <a:rPr lang="en-GB" b="1" dirty="0">
                <a:solidFill>
                  <a:srgbClr val="000000"/>
                </a:solidFill>
              </a:rPr>
              <a:t>domestic abuse risk factors </a:t>
            </a:r>
            <a:r>
              <a:rPr lang="en-GB" dirty="0">
                <a:solidFill>
                  <a:srgbClr val="000000"/>
                </a:solidFill>
              </a:rPr>
              <a:t>(as identified by the DASH and Medway threshold criteria for statutory services) are present, </a:t>
            </a:r>
            <a:r>
              <a:rPr lang="en-GB" b="1" dirty="0">
                <a:solidFill>
                  <a:srgbClr val="000000"/>
                </a:solidFill>
              </a:rPr>
              <a:t>appropriate referrals MUST be made to MARAC</a:t>
            </a:r>
            <a:r>
              <a:rPr lang="en-GB" dirty="0">
                <a:solidFill>
                  <a:srgbClr val="000000"/>
                </a:solidFill>
              </a:rPr>
              <a:t> and/or child and/or adult social care. </a:t>
            </a:r>
          </a:p>
        </p:txBody>
      </p:sp>
    </p:spTree>
    <p:extLst>
      <p:ext uri="{BB962C8B-B14F-4D97-AF65-F5344CB8AC3E}">
        <p14:creationId xmlns:p14="http://schemas.microsoft.com/office/powerpoint/2010/main" val="745028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D80C4E6-8B75-48D5-813B-ED63B1EE06D9}"/>
              </a:ext>
            </a:extLst>
          </p:cNvPr>
          <p:cNvSpPr>
            <a:spLocks noGrp="1"/>
          </p:cNvSpPr>
          <p:nvPr>
            <p:ph type="title"/>
          </p:nvPr>
        </p:nvSpPr>
        <p:spPr>
          <a:xfrm>
            <a:off x="1179226" y="826680"/>
            <a:ext cx="9833548" cy="1325563"/>
          </a:xfrm>
        </p:spPr>
        <p:txBody>
          <a:bodyPr>
            <a:normAutofit/>
          </a:bodyPr>
          <a:lstStyle/>
          <a:p>
            <a:pPr algn="ctr"/>
            <a:r>
              <a:rPr lang="en-GB" sz="4000" dirty="0">
                <a:solidFill>
                  <a:srgbClr val="FFFFFF"/>
                </a:solidFill>
              </a:rPr>
              <a:t>Medway’s Domestic Abuse Assessment Checklist Stage 4</a:t>
            </a:r>
          </a:p>
        </p:txBody>
      </p:sp>
      <p:sp>
        <p:nvSpPr>
          <p:cNvPr id="3" name="Content Placeholder 2">
            <a:extLst>
              <a:ext uri="{FF2B5EF4-FFF2-40B4-BE49-F238E27FC236}">
                <a16:creationId xmlns:a16="http://schemas.microsoft.com/office/drawing/2014/main" id="{CDCA4003-6B1E-4984-B6CC-8CB7614A71E2}"/>
              </a:ext>
            </a:extLst>
          </p:cNvPr>
          <p:cNvSpPr>
            <a:spLocks noGrp="1"/>
          </p:cNvSpPr>
          <p:nvPr>
            <p:ph idx="1"/>
          </p:nvPr>
        </p:nvSpPr>
        <p:spPr>
          <a:xfrm>
            <a:off x="1179226" y="2753936"/>
            <a:ext cx="9833548" cy="3583364"/>
          </a:xfrm>
        </p:spPr>
        <p:txBody>
          <a:bodyPr>
            <a:normAutofit/>
          </a:bodyPr>
          <a:lstStyle/>
          <a:p>
            <a:pPr marL="0" indent="0">
              <a:buNone/>
            </a:pPr>
            <a:endParaRPr lang="en-GB" sz="2000" dirty="0">
              <a:solidFill>
                <a:srgbClr val="000000"/>
              </a:solidFill>
            </a:endParaRPr>
          </a:p>
        </p:txBody>
      </p:sp>
      <p:graphicFrame>
        <p:nvGraphicFramePr>
          <p:cNvPr id="4" name="Table 4">
            <a:extLst>
              <a:ext uri="{FF2B5EF4-FFF2-40B4-BE49-F238E27FC236}">
                <a16:creationId xmlns:a16="http://schemas.microsoft.com/office/drawing/2014/main" id="{B6C658BF-FACF-41E1-94D9-1AA709B42AEE}"/>
              </a:ext>
            </a:extLst>
          </p:cNvPr>
          <p:cNvGraphicFramePr>
            <a:graphicFrameLocks noGrp="1"/>
          </p:cNvGraphicFramePr>
          <p:nvPr>
            <p:extLst>
              <p:ext uri="{D42A27DB-BD31-4B8C-83A1-F6EECF244321}">
                <p14:modId xmlns:p14="http://schemas.microsoft.com/office/powerpoint/2010/main" val="1769784191"/>
              </p:ext>
            </p:extLst>
          </p:nvPr>
        </p:nvGraphicFramePr>
        <p:xfrm>
          <a:off x="152095" y="2655941"/>
          <a:ext cx="11684000" cy="3954578"/>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val="595764618"/>
                    </a:ext>
                  </a:extLst>
                </a:gridCol>
                <a:gridCol w="2362200">
                  <a:extLst>
                    <a:ext uri="{9D8B030D-6E8A-4147-A177-3AD203B41FA5}">
                      <a16:colId xmlns:a16="http://schemas.microsoft.com/office/drawing/2014/main" val="671245970"/>
                    </a:ext>
                  </a:extLst>
                </a:gridCol>
                <a:gridCol w="4762500">
                  <a:extLst>
                    <a:ext uri="{9D8B030D-6E8A-4147-A177-3AD203B41FA5}">
                      <a16:colId xmlns:a16="http://schemas.microsoft.com/office/drawing/2014/main" val="2694353601"/>
                    </a:ext>
                  </a:extLst>
                </a:gridCol>
                <a:gridCol w="2501900">
                  <a:extLst>
                    <a:ext uri="{9D8B030D-6E8A-4147-A177-3AD203B41FA5}">
                      <a16:colId xmlns:a16="http://schemas.microsoft.com/office/drawing/2014/main" val="1870772564"/>
                    </a:ext>
                  </a:extLst>
                </a:gridCol>
              </a:tblGrid>
              <a:tr h="613242">
                <a:tc>
                  <a:txBody>
                    <a:bodyPr/>
                    <a:lstStyle/>
                    <a:p>
                      <a:r>
                        <a:rPr lang="en-GB" dirty="0"/>
                        <a:t>Identified potential protective factor</a:t>
                      </a:r>
                    </a:p>
                  </a:txBody>
                  <a:tcPr/>
                </a:tc>
                <a:tc>
                  <a:txBody>
                    <a:bodyPr/>
                    <a:lstStyle/>
                    <a:p>
                      <a:r>
                        <a:rPr lang="en-GB" dirty="0"/>
                        <a:t>Child focused considerations</a:t>
                      </a:r>
                    </a:p>
                  </a:txBody>
                  <a:tcPr/>
                </a:tc>
                <a:tc>
                  <a:txBody>
                    <a:bodyPr/>
                    <a:lstStyle/>
                    <a:p>
                      <a:r>
                        <a:rPr lang="en-GB" dirty="0"/>
                        <a:t>Victim/parent focused considerations </a:t>
                      </a:r>
                    </a:p>
                  </a:txBody>
                  <a:tcPr/>
                </a:tc>
                <a:tc>
                  <a:txBody>
                    <a:bodyPr/>
                    <a:lstStyle/>
                    <a:p>
                      <a:r>
                        <a:rPr lang="en-GB" dirty="0"/>
                        <a:t>Perpetrator/abuser considerations</a:t>
                      </a:r>
                    </a:p>
                  </a:txBody>
                  <a:tcPr/>
                </a:tc>
                <a:extLst>
                  <a:ext uri="{0D108BD9-81ED-4DB2-BD59-A6C34878D82A}">
                    <a16:rowId xmlns:a16="http://schemas.microsoft.com/office/drawing/2014/main" val="2640241367"/>
                  </a:ext>
                </a:extLst>
              </a:tr>
              <a:tr h="3314498">
                <a:tc>
                  <a:txBody>
                    <a:bodyPr/>
                    <a:lstStyle/>
                    <a:p>
                      <a:r>
                        <a:rPr lang="en-GB" dirty="0"/>
                        <a:t>Child/parent relationship is nurturing, protective and stable.</a:t>
                      </a:r>
                    </a:p>
                    <a:p>
                      <a:endParaRPr lang="en-GB" dirty="0"/>
                    </a:p>
                  </a:txBody>
                  <a:tcPr/>
                </a:tc>
                <a:tc>
                  <a:txBody>
                    <a:bodyPr/>
                    <a:lstStyle/>
                    <a:p>
                      <a:r>
                        <a:rPr lang="en-GB" dirty="0"/>
                        <a:t>Consider ongoing child contact with perpetrator and impact this has on the victim and child.</a:t>
                      </a:r>
                    </a:p>
                    <a:p>
                      <a:r>
                        <a:rPr lang="en-GB" dirty="0"/>
                        <a:t>Consider whether the child ‘normalises’ the abuse.</a:t>
                      </a:r>
                    </a:p>
                    <a:p>
                      <a:r>
                        <a:rPr lang="en-GB" dirty="0"/>
                        <a:t>Have the child’s own vulnerabilities been acknowledged.</a:t>
                      </a:r>
                    </a:p>
                  </a:txBody>
                  <a:tcPr/>
                </a:tc>
                <a:tc>
                  <a:txBody>
                    <a:bodyPr/>
                    <a:lstStyle/>
                    <a:p>
                      <a:r>
                        <a:rPr lang="en-GB" dirty="0"/>
                        <a:t>Will the victim be expected to manage contact</a:t>
                      </a:r>
                    </a:p>
                    <a:p>
                      <a:r>
                        <a:rPr lang="en-GB" dirty="0"/>
                        <a:t>arrangements?</a:t>
                      </a:r>
                    </a:p>
                    <a:p>
                      <a:r>
                        <a:rPr lang="en-GB" dirty="0"/>
                        <a:t>Consider other influencing factors e.g. financial, substance misuse, housing and relocation/isolation issues.</a:t>
                      </a:r>
                    </a:p>
                    <a:p>
                      <a:r>
                        <a:rPr lang="en-GB" dirty="0"/>
                        <a:t>Consider other influencing vulnerabilities of the victim including learning disabilities or difficulties, physical disabilities, substance misuse or mental health.</a:t>
                      </a:r>
                    </a:p>
                    <a:p>
                      <a:r>
                        <a:rPr lang="en-GB" dirty="0"/>
                        <a:t>Consider impact of parents own childhood experiences.</a:t>
                      </a:r>
                    </a:p>
                  </a:txBody>
                  <a:tcPr/>
                </a:tc>
                <a:tc>
                  <a:txBody>
                    <a:bodyPr/>
                    <a:lstStyle/>
                    <a:p>
                      <a:r>
                        <a:rPr lang="en-GB" dirty="0"/>
                        <a:t>Consider the nature of the relationship</a:t>
                      </a:r>
                    </a:p>
                    <a:p>
                      <a:r>
                        <a:rPr lang="en-GB" dirty="0"/>
                        <a:t>between the perpetrator and child/ren.</a:t>
                      </a:r>
                    </a:p>
                    <a:p>
                      <a:r>
                        <a:rPr lang="en-GB" dirty="0"/>
                        <a:t>Consider the motivation of the perpetrator.</a:t>
                      </a:r>
                    </a:p>
                    <a:p>
                      <a:r>
                        <a:rPr lang="en-GB" dirty="0"/>
                        <a:t>Are they child/ren focused or victims</a:t>
                      </a:r>
                    </a:p>
                    <a:p>
                      <a:r>
                        <a:rPr lang="en-GB" dirty="0"/>
                        <a:t>focused? </a:t>
                      </a:r>
                    </a:p>
                  </a:txBody>
                  <a:tcPr/>
                </a:tc>
                <a:extLst>
                  <a:ext uri="{0D108BD9-81ED-4DB2-BD59-A6C34878D82A}">
                    <a16:rowId xmlns:a16="http://schemas.microsoft.com/office/drawing/2014/main" val="1525892526"/>
                  </a:ext>
                </a:extLst>
              </a:tr>
            </a:tbl>
          </a:graphicData>
        </a:graphic>
      </p:graphicFrame>
    </p:spTree>
    <p:extLst>
      <p:ext uri="{BB962C8B-B14F-4D97-AF65-F5344CB8AC3E}">
        <p14:creationId xmlns:p14="http://schemas.microsoft.com/office/powerpoint/2010/main" val="2094703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D80C4E6-8B75-48D5-813B-ED63B1EE06D9}"/>
              </a:ext>
            </a:extLst>
          </p:cNvPr>
          <p:cNvSpPr>
            <a:spLocks noGrp="1"/>
          </p:cNvSpPr>
          <p:nvPr>
            <p:ph type="title"/>
          </p:nvPr>
        </p:nvSpPr>
        <p:spPr>
          <a:xfrm>
            <a:off x="1179226" y="826680"/>
            <a:ext cx="9833548" cy="1325563"/>
          </a:xfrm>
        </p:spPr>
        <p:txBody>
          <a:bodyPr>
            <a:normAutofit/>
          </a:bodyPr>
          <a:lstStyle/>
          <a:p>
            <a:pPr algn="ctr"/>
            <a:r>
              <a:rPr lang="en-GB" sz="4000" dirty="0">
                <a:solidFill>
                  <a:srgbClr val="FFFFFF"/>
                </a:solidFill>
              </a:rPr>
              <a:t>Medway’s Domestic Abuse Assessment Checklist Stage 4</a:t>
            </a:r>
          </a:p>
        </p:txBody>
      </p:sp>
      <p:graphicFrame>
        <p:nvGraphicFramePr>
          <p:cNvPr id="5" name="Content Placeholder 4">
            <a:extLst>
              <a:ext uri="{FF2B5EF4-FFF2-40B4-BE49-F238E27FC236}">
                <a16:creationId xmlns:a16="http://schemas.microsoft.com/office/drawing/2014/main" id="{E743A465-E541-4BB7-8DE0-5467273493C5}"/>
              </a:ext>
            </a:extLst>
          </p:cNvPr>
          <p:cNvGraphicFramePr>
            <a:graphicFrameLocks noGrp="1"/>
          </p:cNvGraphicFramePr>
          <p:nvPr>
            <p:ph idx="1"/>
            <p:extLst>
              <p:ext uri="{D42A27DB-BD31-4B8C-83A1-F6EECF244321}">
                <p14:modId xmlns:p14="http://schemas.microsoft.com/office/powerpoint/2010/main" val="1369212649"/>
              </p:ext>
            </p:extLst>
          </p:nvPr>
        </p:nvGraphicFramePr>
        <p:xfrm>
          <a:off x="152095" y="2587398"/>
          <a:ext cx="11684000" cy="4080691"/>
        </p:xfrm>
        <a:graphic>
          <a:graphicData uri="http://schemas.openxmlformats.org/drawingml/2006/table">
            <a:tbl>
              <a:tblPr firstRow="1" bandRow="1">
                <a:tableStyleId>{5C22544A-7EE6-4342-B048-85BDC9FD1C3A}</a:tableStyleId>
              </a:tblPr>
              <a:tblGrid>
                <a:gridCol w="1598328">
                  <a:extLst>
                    <a:ext uri="{9D8B030D-6E8A-4147-A177-3AD203B41FA5}">
                      <a16:colId xmlns:a16="http://schemas.microsoft.com/office/drawing/2014/main" val="2716977994"/>
                    </a:ext>
                  </a:extLst>
                </a:gridCol>
                <a:gridCol w="1593668">
                  <a:extLst>
                    <a:ext uri="{9D8B030D-6E8A-4147-A177-3AD203B41FA5}">
                      <a16:colId xmlns:a16="http://schemas.microsoft.com/office/drawing/2014/main" val="4268373995"/>
                    </a:ext>
                  </a:extLst>
                </a:gridCol>
                <a:gridCol w="5473338">
                  <a:extLst>
                    <a:ext uri="{9D8B030D-6E8A-4147-A177-3AD203B41FA5}">
                      <a16:colId xmlns:a16="http://schemas.microsoft.com/office/drawing/2014/main" val="2833101191"/>
                    </a:ext>
                  </a:extLst>
                </a:gridCol>
                <a:gridCol w="3018666">
                  <a:extLst>
                    <a:ext uri="{9D8B030D-6E8A-4147-A177-3AD203B41FA5}">
                      <a16:colId xmlns:a16="http://schemas.microsoft.com/office/drawing/2014/main" val="224074395"/>
                    </a:ext>
                  </a:extLst>
                </a:gridCol>
              </a:tblGrid>
              <a:tr h="712425">
                <a:tc>
                  <a:txBody>
                    <a:bodyPr/>
                    <a:lstStyle/>
                    <a:p>
                      <a:r>
                        <a:rPr lang="en-GB" sz="1400" dirty="0"/>
                        <a:t>Identified potential protective factor</a:t>
                      </a:r>
                    </a:p>
                  </a:txBody>
                  <a:tcPr/>
                </a:tc>
                <a:tc>
                  <a:txBody>
                    <a:bodyPr/>
                    <a:lstStyle/>
                    <a:p>
                      <a:r>
                        <a:rPr lang="en-GB" sz="1400" dirty="0"/>
                        <a:t>Child focused considerations</a:t>
                      </a:r>
                    </a:p>
                  </a:txBody>
                  <a:tcPr/>
                </a:tc>
                <a:tc>
                  <a:txBody>
                    <a:bodyPr/>
                    <a:lstStyle/>
                    <a:p>
                      <a:r>
                        <a:rPr lang="en-GB" sz="1400" dirty="0"/>
                        <a:t>Victim/parent focused considerations </a:t>
                      </a:r>
                    </a:p>
                  </a:txBody>
                  <a:tcPr/>
                </a:tc>
                <a:tc>
                  <a:txBody>
                    <a:bodyPr/>
                    <a:lstStyle/>
                    <a:p>
                      <a:r>
                        <a:rPr lang="en-GB" sz="1400" dirty="0"/>
                        <a:t>Perpetrator/abuser considerations</a:t>
                      </a:r>
                    </a:p>
                  </a:txBody>
                  <a:tcPr/>
                </a:tc>
                <a:extLst>
                  <a:ext uri="{0D108BD9-81ED-4DB2-BD59-A6C34878D82A}">
                    <a16:rowId xmlns:a16="http://schemas.microsoft.com/office/drawing/2014/main" val="2237710950"/>
                  </a:ext>
                </a:extLst>
              </a:tr>
              <a:tr h="3349171">
                <a:tc>
                  <a:txBody>
                    <a:bodyPr/>
                    <a:lstStyle/>
                    <a:p>
                      <a:r>
                        <a:rPr lang="en-GB" sz="1400" dirty="0"/>
                        <a:t>Victim has positive</a:t>
                      </a:r>
                    </a:p>
                    <a:p>
                      <a:r>
                        <a:rPr lang="en-GB" sz="1400" dirty="0"/>
                        <a:t>support from</a:t>
                      </a:r>
                    </a:p>
                    <a:p>
                      <a:r>
                        <a:rPr lang="en-GB" sz="1400" dirty="0"/>
                        <a:t>family/friends and</a:t>
                      </a:r>
                    </a:p>
                    <a:p>
                      <a:r>
                        <a:rPr lang="en-GB" sz="1400" dirty="0"/>
                        <a:t>community.</a:t>
                      </a:r>
                    </a:p>
                    <a:p>
                      <a:r>
                        <a:rPr lang="en-GB" sz="1400" dirty="0"/>
                        <a:t>There is use of</a:t>
                      </a:r>
                    </a:p>
                    <a:p>
                      <a:r>
                        <a:rPr lang="en-GB" sz="1400" dirty="0"/>
                        <a:t>supportive</a:t>
                      </a:r>
                    </a:p>
                    <a:p>
                      <a:r>
                        <a:rPr lang="en-GB" sz="1400" dirty="0"/>
                        <a:t>family/friend</a:t>
                      </a:r>
                    </a:p>
                    <a:p>
                      <a:r>
                        <a:rPr lang="en-GB" sz="1400" dirty="0"/>
                        <a:t>placements for</a:t>
                      </a:r>
                    </a:p>
                    <a:p>
                      <a:r>
                        <a:rPr lang="en-GB" sz="1400" dirty="0"/>
                        <a:t>children and victim.</a:t>
                      </a:r>
                    </a:p>
                  </a:txBody>
                  <a:tcPr/>
                </a:tc>
                <a:tc>
                  <a:txBody>
                    <a:bodyPr/>
                    <a:lstStyle/>
                    <a:p>
                      <a:r>
                        <a:rPr lang="en-GB" sz="1400" dirty="0"/>
                        <a:t>Consider impact of a move on children including education, social and emotional impact, and historical issues.</a:t>
                      </a:r>
                    </a:p>
                  </a:txBody>
                  <a:tcPr/>
                </a:tc>
                <a:tc>
                  <a:txBody>
                    <a:bodyPr/>
                    <a:lstStyle/>
                    <a:p>
                      <a:r>
                        <a:rPr lang="en-GB" sz="1400" dirty="0"/>
                        <a:t>Victim could still have a number of external vulnerabilities and not share these with support networks, meaning they and their children are still at risk.</a:t>
                      </a:r>
                    </a:p>
                    <a:p>
                      <a:r>
                        <a:rPr lang="en-GB" sz="1400" dirty="0"/>
                        <a:t>What other support measures can be put in place either in partnership with family/friends and community, or provided by other multi-agencies?</a:t>
                      </a:r>
                    </a:p>
                    <a:p>
                      <a:r>
                        <a:rPr lang="en-GB" sz="1400" dirty="0"/>
                        <a:t>Family and friends may not be protective factors due to their own vulnerabilities or there may be a history of poor relationships.</a:t>
                      </a:r>
                    </a:p>
                    <a:p>
                      <a:r>
                        <a:rPr lang="en-GB" sz="1400" dirty="0"/>
                        <a:t>Has there been appropriate consideration of cultural influences to the support available?</a:t>
                      </a:r>
                    </a:p>
                    <a:p>
                      <a:r>
                        <a:rPr lang="en-GB" sz="1400" dirty="0"/>
                        <a:t>Consider whether abuser knows whereabouts of victims’ family and friends and how close to the victim/abuser current address these networks are.</a:t>
                      </a:r>
                    </a:p>
                    <a:p>
                      <a:r>
                        <a:rPr lang="en-GB" sz="1400" dirty="0"/>
                        <a:t>Consider their understanding of domestic abuse given their own histories.</a:t>
                      </a:r>
                    </a:p>
                    <a:p>
                      <a:r>
                        <a:rPr lang="en-GB" sz="1400" dirty="0"/>
                        <a:t>Are there any disability issues that may contribute to isolation?</a:t>
                      </a:r>
                    </a:p>
                  </a:txBody>
                  <a:tcPr/>
                </a:tc>
                <a:tc>
                  <a:txBody>
                    <a:bodyPr/>
                    <a:lstStyle/>
                    <a:p>
                      <a:r>
                        <a:rPr lang="en-GB" sz="1400" dirty="0"/>
                        <a:t>Consider possibility of coercion of these family/friends by perpetrator in to the abuse, or using them to keep track of the victim.</a:t>
                      </a:r>
                    </a:p>
                    <a:p>
                      <a:r>
                        <a:rPr lang="en-GB" sz="1400" dirty="0"/>
                        <a:t>This is particularly true of identified Honour Based Abuse.</a:t>
                      </a:r>
                    </a:p>
                    <a:p>
                      <a:r>
                        <a:rPr lang="en-GB" sz="1400" dirty="0"/>
                        <a:t>Consider if there is a</a:t>
                      </a:r>
                    </a:p>
                    <a:p>
                      <a:r>
                        <a:rPr lang="en-GB" sz="1400" dirty="0"/>
                        <a:t>family/friends/communities held belief</a:t>
                      </a:r>
                    </a:p>
                    <a:p>
                      <a:r>
                        <a:rPr lang="en-GB" sz="1400" dirty="0"/>
                        <a:t>(influence by perceived culture or otherwise) that agrees with male dominance.</a:t>
                      </a:r>
                    </a:p>
                    <a:p>
                      <a:r>
                        <a:rPr lang="en-GB" sz="1400" dirty="0"/>
                        <a:t>Be alert to domestic abuse having occurred or occurring in extended families.</a:t>
                      </a:r>
                    </a:p>
                  </a:txBody>
                  <a:tcPr/>
                </a:tc>
                <a:extLst>
                  <a:ext uri="{0D108BD9-81ED-4DB2-BD59-A6C34878D82A}">
                    <a16:rowId xmlns:a16="http://schemas.microsoft.com/office/drawing/2014/main" val="927400234"/>
                  </a:ext>
                </a:extLst>
              </a:tr>
            </a:tbl>
          </a:graphicData>
        </a:graphic>
      </p:graphicFrame>
    </p:spTree>
    <p:extLst>
      <p:ext uri="{BB962C8B-B14F-4D97-AF65-F5344CB8AC3E}">
        <p14:creationId xmlns:p14="http://schemas.microsoft.com/office/powerpoint/2010/main" val="589375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3" name="Picture 3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7CFDD19-9C67-4E90-986A-3DBF7E6203D9}"/>
              </a:ext>
            </a:extLst>
          </p:cNvPr>
          <p:cNvSpPr>
            <a:spLocks noGrp="1"/>
          </p:cNvSpPr>
          <p:nvPr>
            <p:ph type="title"/>
          </p:nvPr>
        </p:nvSpPr>
        <p:spPr>
          <a:xfrm>
            <a:off x="640079" y="2053641"/>
            <a:ext cx="3669161" cy="2760098"/>
          </a:xfrm>
        </p:spPr>
        <p:txBody>
          <a:bodyPr>
            <a:normAutofit fontScale="90000"/>
          </a:bodyPr>
          <a:lstStyle/>
          <a:p>
            <a:r>
              <a:rPr lang="en-GB" sz="4000" dirty="0">
                <a:solidFill>
                  <a:srgbClr val="FFFFFF"/>
                </a:solidFill>
              </a:rPr>
              <a:t>Medway’s Domestic Abuse Assessment Checklist</a:t>
            </a:r>
            <a:br>
              <a:rPr lang="en-GB" sz="4000" dirty="0">
                <a:solidFill>
                  <a:srgbClr val="FFFFFF"/>
                </a:solidFill>
              </a:rPr>
            </a:br>
            <a:r>
              <a:rPr lang="en-GB" sz="4000" dirty="0">
                <a:solidFill>
                  <a:srgbClr val="FFFFFF"/>
                </a:solidFill>
              </a:rPr>
              <a:t>Background Stage 1</a:t>
            </a:r>
            <a:endParaRPr lang="en-GB" sz="3700" dirty="0">
              <a:solidFill>
                <a:srgbClr val="FFFFFF"/>
              </a:solidFill>
            </a:endParaRPr>
          </a:p>
        </p:txBody>
      </p:sp>
      <p:sp>
        <p:nvSpPr>
          <p:cNvPr id="24" name="Content Placeholder 2">
            <a:extLst>
              <a:ext uri="{FF2B5EF4-FFF2-40B4-BE49-F238E27FC236}">
                <a16:creationId xmlns:a16="http://schemas.microsoft.com/office/drawing/2014/main" id="{99BEA0C6-B869-4010-8B9E-64768E8CD074}"/>
              </a:ext>
            </a:extLst>
          </p:cNvPr>
          <p:cNvSpPr>
            <a:spLocks noGrp="1"/>
          </p:cNvSpPr>
          <p:nvPr>
            <p:ph idx="1"/>
          </p:nvPr>
        </p:nvSpPr>
        <p:spPr>
          <a:xfrm>
            <a:off x="6090574" y="801866"/>
            <a:ext cx="5306084" cy="5230634"/>
          </a:xfrm>
        </p:spPr>
        <p:txBody>
          <a:bodyPr anchor="ctr">
            <a:normAutofit/>
          </a:bodyPr>
          <a:lstStyle/>
          <a:p>
            <a:r>
              <a:rPr lang="en-GB" sz="1900" dirty="0">
                <a:solidFill>
                  <a:srgbClr val="000000"/>
                </a:solidFill>
              </a:rPr>
              <a:t>In 2018 the only tool used in Medway to assess Domestic Abuse (DA) outside of usual agency assessments was the Domestic Abuse, Stalking and Harassment and honour based violence Risk Identification Checklist (DASH RIC). </a:t>
            </a:r>
          </a:p>
          <a:p>
            <a:r>
              <a:rPr lang="en-GB" sz="1900" dirty="0">
                <a:solidFill>
                  <a:srgbClr val="000000"/>
                </a:solidFill>
              </a:rPr>
              <a:t>A consultation event was held in July 2018 for professionals to consider what other tools would support professionals working with victims and children effected by DA. It was not designed to review the DASH RIC used by the police and professionals as a referral mechanism into the Multi Agency Risk Assessment Conference (MARAC). </a:t>
            </a:r>
          </a:p>
          <a:p>
            <a:r>
              <a:rPr lang="en-GB" sz="1900" dirty="0">
                <a:solidFill>
                  <a:srgbClr val="000000"/>
                </a:solidFill>
              </a:rPr>
              <a:t>Multi Agency Professionals from across Medway were invited to identify any tools they knew of that would support assessment of DA in the family i.e. the impact of the abuse. </a:t>
            </a:r>
          </a:p>
          <a:p>
            <a:r>
              <a:rPr lang="en-GB" sz="1900" dirty="0">
                <a:solidFill>
                  <a:srgbClr val="000000"/>
                </a:solidFill>
              </a:rPr>
              <a:t>The response was limited. </a:t>
            </a:r>
          </a:p>
        </p:txBody>
      </p:sp>
    </p:spTree>
    <p:extLst>
      <p:ext uri="{BB962C8B-B14F-4D97-AF65-F5344CB8AC3E}">
        <p14:creationId xmlns:p14="http://schemas.microsoft.com/office/powerpoint/2010/main" val="1322349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D80C4E6-8B75-48D5-813B-ED63B1EE06D9}"/>
              </a:ext>
            </a:extLst>
          </p:cNvPr>
          <p:cNvSpPr>
            <a:spLocks noGrp="1"/>
          </p:cNvSpPr>
          <p:nvPr>
            <p:ph type="title"/>
          </p:nvPr>
        </p:nvSpPr>
        <p:spPr>
          <a:xfrm>
            <a:off x="1179226" y="826680"/>
            <a:ext cx="9833548" cy="1325563"/>
          </a:xfrm>
        </p:spPr>
        <p:txBody>
          <a:bodyPr>
            <a:normAutofit/>
          </a:bodyPr>
          <a:lstStyle/>
          <a:p>
            <a:pPr algn="ctr"/>
            <a:r>
              <a:rPr lang="en-GB" sz="4000" dirty="0">
                <a:solidFill>
                  <a:srgbClr val="FFFFFF"/>
                </a:solidFill>
              </a:rPr>
              <a:t>Medway’s Domestic Abuse Assessment Checklist Stage 4</a:t>
            </a:r>
          </a:p>
        </p:txBody>
      </p:sp>
      <p:graphicFrame>
        <p:nvGraphicFramePr>
          <p:cNvPr id="4" name="Content Placeholder 3">
            <a:extLst>
              <a:ext uri="{FF2B5EF4-FFF2-40B4-BE49-F238E27FC236}">
                <a16:creationId xmlns:a16="http://schemas.microsoft.com/office/drawing/2014/main" id="{1827D0A6-9F09-470D-9222-1AE00D4B6F09}"/>
              </a:ext>
            </a:extLst>
          </p:cNvPr>
          <p:cNvGraphicFramePr>
            <a:graphicFrameLocks noGrp="1"/>
          </p:cNvGraphicFramePr>
          <p:nvPr>
            <p:ph idx="1"/>
            <p:extLst>
              <p:ext uri="{D42A27DB-BD31-4B8C-83A1-F6EECF244321}">
                <p14:modId xmlns:p14="http://schemas.microsoft.com/office/powerpoint/2010/main" val="1645382312"/>
              </p:ext>
            </p:extLst>
          </p:nvPr>
        </p:nvGraphicFramePr>
        <p:xfrm>
          <a:off x="152095" y="2560320"/>
          <a:ext cx="11684000" cy="4118573"/>
        </p:xfrm>
        <a:graphic>
          <a:graphicData uri="http://schemas.openxmlformats.org/drawingml/2006/table">
            <a:tbl>
              <a:tblPr firstRow="1" bandRow="1">
                <a:tableStyleId>{5C22544A-7EE6-4342-B048-85BDC9FD1C3A}</a:tableStyleId>
              </a:tblPr>
              <a:tblGrid>
                <a:gridCol w="2016339">
                  <a:extLst>
                    <a:ext uri="{9D8B030D-6E8A-4147-A177-3AD203B41FA5}">
                      <a16:colId xmlns:a16="http://schemas.microsoft.com/office/drawing/2014/main" val="2698996241"/>
                    </a:ext>
                  </a:extLst>
                </a:gridCol>
                <a:gridCol w="1593669">
                  <a:extLst>
                    <a:ext uri="{9D8B030D-6E8A-4147-A177-3AD203B41FA5}">
                      <a16:colId xmlns:a16="http://schemas.microsoft.com/office/drawing/2014/main" val="236737074"/>
                    </a:ext>
                  </a:extLst>
                </a:gridCol>
                <a:gridCol w="2455817">
                  <a:extLst>
                    <a:ext uri="{9D8B030D-6E8A-4147-A177-3AD203B41FA5}">
                      <a16:colId xmlns:a16="http://schemas.microsoft.com/office/drawing/2014/main" val="3132389985"/>
                    </a:ext>
                  </a:extLst>
                </a:gridCol>
                <a:gridCol w="5618175">
                  <a:extLst>
                    <a:ext uri="{9D8B030D-6E8A-4147-A177-3AD203B41FA5}">
                      <a16:colId xmlns:a16="http://schemas.microsoft.com/office/drawing/2014/main" val="710108554"/>
                    </a:ext>
                  </a:extLst>
                </a:gridCol>
              </a:tblGrid>
              <a:tr h="735293">
                <a:tc>
                  <a:txBody>
                    <a:bodyPr/>
                    <a:lstStyle/>
                    <a:p>
                      <a:r>
                        <a:rPr lang="en-GB" sz="1800" dirty="0"/>
                        <a:t>Identified potential protective factor</a:t>
                      </a:r>
                    </a:p>
                  </a:txBody>
                  <a:tcPr/>
                </a:tc>
                <a:tc>
                  <a:txBody>
                    <a:bodyPr/>
                    <a:lstStyle/>
                    <a:p>
                      <a:r>
                        <a:rPr lang="en-GB" sz="1800" dirty="0"/>
                        <a:t>Child focused considerations</a:t>
                      </a:r>
                    </a:p>
                  </a:txBody>
                  <a:tcPr/>
                </a:tc>
                <a:tc>
                  <a:txBody>
                    <a:bodyPr/>
                    <a:lstStyle/>
                    <a:p>
                      <a:r>
                        <a:rPr lang="en-GB" sz="1800" dirty="0"/>
                        <a:t>Victim/parent focused considerations </a:t>
                      </a:r>
                    </a:p>
                  </a:txBody>
                  <a:tcPr/>
                </a:tc>
                <a:tc>
                  <a:txBody>
                    <a:bodyPr/>
                    <a:lstStyle/>
                    <a:p>
                      <a:r>
                        <a:rPr lang="en-GB" sz="1800" dirty="0"/>
                        <a:t>Perpetrator/abuser considerations</a:t>
                      </a:r>
                    </a:p>
                  </a:txBody>
                  <a:tcPr/>
                </a:tc>
                <a:extLst>
                  <a:ext uri="{0D108BD9-81ED-4DB2-BD59-A6C34878D82A}">
                    <a16:rowId xmlns:a16="http://schemas.microsoft.com/office/drawing/2014/main" val="2316354804"/>
                  </a:ext>
                </a:extLst>
              </a:tr>
              <a:tr h="3366444">
                <a:tc>
                  <a:txBody>
                    <a:bodyPr/>
                    <a:lstStyle/>
                    <a:p>
                      <a:r>
                        <a:rPr lang="en-GB" sz="1800" dirty="0"/>
                        <a:t>Abuser accepts</a:t>
                      </a:r>
                    </a:p>
                    <a:p>
                      <a:r>
                        <a:rPr lang="en-GB" sz="1800" dirty="0"/>
                        <a:t>responsibility for</a:t>
                      </a:r>
                    </a:p>
                    <a:p>
                      <a:r>
                        <a:rPr lang="en-GB" sz="1800" dirty="0"/>
                        <a:t>abuse and violence.</a:t>
                      </a:r>
                    </a:p>
                  </a:txBody>
                  <a:tcPr/>
                </a:tc>
                <a:tc>
                  <a:txBody>
                    <a:bodyPr/>
                    <a:lstStyle/>
                    <a:p>
                      <a:r>
                        <a:rPr lang="en-GB" sz="1800" dirty="0"/>
                        <a:t>Consider the impact of</a:t>
                      </a:r>
                    </a:p>
                    <a:p>
                      <a:r>
                        <a:rPr lang="en-GB" sz="1800" dirty="0"/>
                        <a:t>experiences of previous abuse</a:t>
                      </a:r>
                    </a:p>
                    <a:p>
                      <a:r>
                        <a:rPr lang="en-GB" sz="1800" dirty="0"/>
                        <a:t>and violence.</a:t>
                      </a:r>
                    </a:p>
                  </a:txBody>
                  <a:tcPr/>
                </a:tc>
                <a:tc>
                  <a:txBody>
                    <a:bodyPr/>
                    <a:lstStyle/>
                    <a:p>
                      <a:r>
                        <a:rPr lang="en-GB" sz="1800" dirty="0"/>
                        <a:t>Do they recognise coercive and controlling behaviour?</a:t>
                      </a:r>
                    </a:p>
                    <a:p>
                      <a:r>
                        <a:rPr lang="en-GB" sz="1800" dirty="0"/>
                        <a:t>Consider how the victim may be accepting blame and responsibility for abusers actions. </a:t>
                      </a:r>
                    </a:p>
                  </a:txBody>
                  <a:tcPr/>
                </a:tc>
                <a:tc>
                  <a:txBody>
                    <a:bodyPr/>
                    <a:lstStyle/>
                    <a:p>
                      <a:r>
                        <a:rPr lang="en-GB" sz="1800" dirty="0"/>
                        <a:t>Abuse and violence may still continue despite abuser accepting responsibility.</a:t>
                      </a:r>
                    </a:p>
                    <a:p>
                      <a:r>
                        <a:rPr lang="en-GB" sz="1800" dirty="0"/>
                        <a:t>Perpetrator has no regard to the impact on the child/ren.</a:t>
                      </a:r>
                    </a:p>
                    <a:p>
                      <a:r>
                        <a:rPr lang="en-GB" sz="1800" dirty="0"/>
                        <a:t>Do they recognise coercive and controlling behaviour?</a:t>
                      </a:r>
                    </a:p>
                    <a:p>
                      <a:r>
                        <a:rPr lang="en-GB" sz="1800" dirty="0"/>
                        <a:t>Consider other external risk factors or influencing factors for the abuser that are present that may continue the abuse including financial, substance misuse, housing and other historical issues.</a:t>
                      </a:r>
                    </a:p>
                    <a:p>
                      <a:r>
                        <a:rPr lang="en-GB" sz="1800" dirty="0"/>
                        <a:t>Consider any impact of learning difficulties.</a:t>
                      </a:r>
                    </a:p>
                    <a:p>
                      <a:r>
                        <a:rPr lang="en-GB" sz="1800" dirty="0"/>
                        <a:t>Has the perpetrator previously adhered to any order, injunctions or bail conditions?</a:t>
                      </a:r>
                    </a:p>
                    <a:p>
                      <a:r>
                        <a:rPr lang="en-GB" sz="1800" dirty="0"/>
                        <a:t>What has been the result of past police investigations? </a:t>
                      </a:r>
                    </a:p>
                  </a:txBody>
                  <a:tcPr/>
                </a:tc>
                <a:extLst>
                  <a:ext uri="{0D108BD9-81ED-4DB2-BD59-A6C34878D82A}">
                    <a16:rowId xmlns:a16="http://schemas.microsoft.com/office/drawing/2014/main" val="2209872132"/>
                  </a:ext>
                </a:extLst>
              </a:tr>
            </a:tbl>
          </a:graphicData>
        </a:graphic>
      </p:graphicFrame>
    </p:spTree>
    <p:extLst>
      <p:ext uri="{BB962C8B-B14F-4D97-AF65-F5344CB8AC3E}">
        <p14:creationId xmlns:p14="http://schemas.microsoft.com/office/powerpoint/2010/main" val="38907677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945E29B-B971-41C6-A57B-B29BBB108A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nvGrpSpPr>
          <p:cNvPr id="17" name="Group 16">
            <a:extLst>
              <a:ext uri="{FF2B5EF4-FFF2-40B4-BE49-F238E27FC236}">
                <a16:creationId xmlns:a16="http://schemas.microsoft.com/office/drawing/2014/main" id="{4C76015D-CFEA-4204-9A50-352560FFC25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55481" y="498348"/>
            <a:ext cx="9902663" cy="5861304"/>
            <a:chOff x="1155481" y="498348"/>
            <a:chExt cx="9902663" cy="5861304"/>
          </a:xfrm>
        </p:grpSpPr>
        <p:sp>
          <p:nvSpPr>
            <p:cNvPr id="18" name="Oval 5">
              <a:extLst>
                <a:ext uri="{FF2B5EF4-FFF2-40B4-BE49-F238E27FC236}">
                  <a16:creationId xmlns:a16="http://schemas.microsoft.com/office/drawing/2014/main" id="{7325C43C-72B5-4DC9-B386-90859B58BF0D}"/>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1155481" y="498348"/>
              <a:ext cx="5861304" cy="5861304"/>
            </a:xfrm>
            <a:prstGeom prst="ellipse">
              <a:avLst/>
            </a:prstGeom>
            <a:solidFill>
              <a:schemeClr val="accent1">
                <a:alpha val="55000"/>
              </a:schemeClr>
            </a:solidFill>
            <a:ln>
              <a:noFill/>
            </a:ln>
          </p:spPr>
        </p:sp>
        <p:sp>
          <p:nvSpPr>
            <p:cNvPr id="19" name="Oval 18">
              <a:extLst>
                <a:ext uri="{FF2B5EF4-FFF2-40B4-BE49-F238E27FC236}">
                  <a16:creationId xmlns:a16="http://schemas.microsoft.com/office/drawing/2014/main" id="{C95AD9A4-5AF5-48C4-BC2A-635316433A4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5196840" y="498348"/>
              <a:ext cx="5861304" cy="5861304"/>
            </a:xfrm>
            <a:prstGeom prst="ellipse">
              <a:avLst/>
            </a:prstGeom>
            <a:solidFill>
              <a:schemeClr val="accent1">
                <a:alpha val="55000"/>
              </a:schemeClr>
            </a:solidFill>
            <a:ln>
              <a:noFill/>
            </a:ln>
          </p:spPr>
        </p:sp>
        <p:sp>
          <p:nvSpPr>
            <p:cNvPr id="20" name="Oval 5">
              <a:extLst>
                <a:ext uri="{FF2B5EF4-FFF2-40B4-BE49-F238E27FC236}">
                  <a16:creationId xmlns:a16="http://schemas.microsoft.com/office/drawing/2014/main" id="{AF4A3D62-D56C-4A32-8C75-100D383EC615}"/>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3165348" y="498348"/>
              <a:ext cx="5861304" cy="5861304"/>
            </a:xfrm>
            <a:prstGeom prst="ellipse">
              <a:avLst/>
            </a:prstGeom>
            <a:solidFill>
              <a:schemeClr val="accent1">
                <a:alpha val="70000"/>
              </a:schemeClr>
            </a:solidFill>
            <a:ln>
              <a:noFill/>
            </a:ln>
          </p:spPr>
        </p:sp>
      </p:grpSp>
      <p:sp useBgFill="1">
        <p:nvSpPr>
          <p:cNvPr id="22" name="Rectangle 21">
            <a:extLst>
              <a:ext uri="{FF2B5EF4-FFF2-40B4-BE49-F238E27FC236}">
                <a16:creationId xmlns:a16="http://schemas.microsoft.com/office/drawing/2014/main" id="{3E1F47E4-066D-4C27-98C8-B2B2C7BABF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438772"/>
            <a:ext cx="12192000" cy="398045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AD80C4E6-8B75-48D5-813B-ED63B1EE06D9}"/>
              </a:ext>
            </a:extLst>
          </p:cNvPr>
          <p:cNvSpPr>
            <a:spLocks noGrp="1"/>
          </p:cNvSpPr>
          <p:nvPr>
            <p:ph type="title"/>
          </p:nvPr>
        </p:nvSpPr>
        <p:spPr>
          <a:xfrm>
            <a:off x="838200" y="1760505"/>
            <a:ext cx="10515600" cy="935025"/>
          </a:xfrm>
        </p:spPr>
        <p:txBody>
          <a:bodyPr>
            <a:normAutofit/>
          </a:bodyPr>
          <a:lstStyle/>
          <a:p>
            <a:pPr algn="ctr"/>
            <a:r>
              <a:rPr lang="en-GB" sz="3200" b="1" dirty="0">
                <a:solidFill>
                  <a:schemeClr val="tx2"/>
                </a:solidFill>
              </a:rPr>
              <a:t>Medway’s Domestic Abuse Assessment Checklist Stage 5</a:t>
            </a:r>
          </a:p>
        </p:txBody>
      </p:sp>
      <p:sp>
        <p:nvSpPr>
          <p:cNvPr id="3" name="Content Placeholder 2">
            <a:extLst>
              <a:ext uri="{FF2B5EF4-FFF2-40B4-BE49-F238E27FC236}">
                <a16:creationId xmlns:a16="http://schemas.microsoft.com/office/drawing/2014/main" id="{CDCA4003-6B1E-4984-B6CC-8CB7614A71E2}"/>
              </a:ext>
            </a:extLst>
          </p:cNvPr>
          <p:cNvSpPr>
            <a:spLocks noGrp="1"/>
          </p:cNvSpPr>
          <p:nvPr>
            <p:ph idx="1"/>
          </p:nvPr>
        </p:nvSpPr>
        <p:spPr>
          <a:xfrm>
            <a:off x="2384952" y="2695530"/>
            <a:ext cx="7422096" cy="2426843"/>
          </a:xfrm>
        </p:spPr>
        <p:txBody>
          <a:bodyPr>
            <a:noAutofit/>
          </a:bodyPr>
          <a:lstStyle/>
          <a:p>
            <a:pPr marL="0" indent="0">
              <a:buNone/>
            </a:pPr>
            <a:r>
              <a:rPr lang="en-GB" sz="2000" b="1" dirty="0">
                <a:solidFill>
                  <a:schemeClr val="tx2"/>
                </a:solidFill>
              </a:rPr>
              <a:t>Next steps 2020-21……….</a:t>
            </a:r>
          </a:p>
          <a:p>
            <a:r>
              <a:rPr lang="en-GB" sz="2000" dirty="0">
                <a:solidFill>
                  <a:schemeClr val="tx2"/>
                </a:solidFill>
              </a:rPr>
              <a:t>Professionals use the checklist when completing family assessments where domestic abuse has been identified. </a:t>
            </a:r>
          </a:p>
          <a:p>
            <a:r>
              <a:rPr lang="en-GB" sz="2000" dirty="0">
                <a:solidFill>
                  <a:schemeClr val="tx2"/>
                </a:solidFill>
              </a:rPr>
              <a:t>Professionals feedback experiences of using checklist.</a:t>
            </a:r>
          </a:p>
          <a:p>
            <a:r>
              <a:rPr lang="en-GB" sz="2000" dirty="0">
                <a:solidFill>
                  <a:schemeClr val="tx2"/>
                </a:solidFill>
              </a:rPr>
              <a:t>Professionals submit further considerations and </a:t>
            </a:r>
            <a:r>
              <a:rPr lang="en-GB" sz="2000">
                <a:solidFill>
                  <a:schemeClr val="tx2"/>
                </a:solidFill>
              </a:rPr>
              <a:t>protective factors to </a:t>
            </a:r>
            <a:r>
              <a:rPr lang="en-GB" sz="2000" dirty="0">
                <a:solidFill>
                  <a:schemeClr val="tx2"/>
                </a:solidFill>
              </a:rPr>
              <a:t>be added to the checklist.</a:t>
            </a:r>
          </a:p>
          <a:p>
            <a:r>
              <a:rPr lang="en-GB" sz="2000" dirty="0">
                <a:solidFill>
                  <a:schemeClr val="tx2"/>
                </a:solidFill>
              </a:rPr>
              <a:t>Professionals attend checklist workshops in 2021!</a:t>
            </a:r>
          </a:p>
        </p:txBody>
      </p:sp>
    </p:spTree>
    <p:extLst>
      <p:ext uri="{BB962C8B-B14F-4D97-AF65-F5344CB8AC3E}">
        <p14:creationId xmlns:p14="http://schemas.microsoft.com/office/powerpoint/2010/main" val="116367049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3" name="Picture 22">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6C48C6E-5C0B-470C-BA54-4A0E6D23CA7C}"/>
              </a:ext>
            </a:extLst>
          </p:cNvPr>
          <p:cNvSpPr>
            <a:spLocks noGrp="1"/>
          </p:cNvSpPr>
          <p:nvPr>
            <p:ph type="title"/>
          </p:nvPr>
        </p:nvSpPr>
        <p:spPr>
          <a:xfrm>
            <a:off x="640079" y="2053641"/>
            <a:ext cx="3669161" cy="2760098"/>
          </a:xfrm>
        </p:spPr>
        <p:txBody>
          <a:bodyPr>
            <a:normAutofit fontScale="90000"/>
          </a:bodyPr>
          <a:lstStyle/>
          <a:p>
            <a:r>
              <a:rPr lang="en-GB" sz="4000" dirty="0">
                <a:solidFill>
                  <a:srgbClr val="FFFFFF"/>
                </a:solidFill>
              </a:rPr>
              <a:t>Medway’s Domestic Abuse Assessment Checklist</a:t>
            </a:r>
            <a:br>
              <a:rPr lang="en-GB" sz="4000" dirty="0">
                <a:solidFill>
                  <a:srgbClr val="FFFFFF"/>
                </a:solidFill>
              </a:rPr>
            </a:br>
            <a:r>
              <a:rPr lang="en-GB" sz="4000" dirty="0">
                <a:solidFill>
                  <a:srgbClr val="FFFFFF"/>
                </a:solidFill>
              </a:rPr>
              <a:t>Background Stage 1</a:t>
            </a:r>
            <a:endParaRPr lang="en-GB" sz="3700" dirty="0">
              <a:solidFill>
                <a:srgbClr val="FFFFFF"/>
              </a:solidFill>
            </a:endParaRPr>
          </a:p>
        </p:txBody>
      </p:sp>
      <p:sp>
        <p:nvSpPr>
          <p:cNvPr id="3" name="Content Placeholder 2">
            <a:extLst>
              <a:ext uri="{FF2B5EF4-FFF2-40B4-BE49-F238E27FC236}">
                <a16:creationId xmlns:a16="http://schemas.microsoft.com/office/drawing/2014/main" id="{C37AAA53-DF0D-405C-9A14-FC703E50296D}"/>
              </a:ext>
            </a:extLst>
          </p:cNvPr>
          <p:cNvSpPr>
            <a:spLocks noGrp="1"/>
          </p:cNvSpPr>
          <p:nvPr>
            <p:ph idx="1"/>
          </p:nvPr>
        </p:nvSpPr>
        <p:spPr>
          <a:xfrm>
            <a:off x="6090574" y="322729"/>
            <a:ext cx="5306084" cy="6347012"/>
          </a:xfrm>
        </p:spPr>
        <p:txBody>
          <a:bodyPr anchor="ctr">
            <a:normAutofit/>
          </a:bodyPr>
          <a:lstStyle/>
          <a:p>
            <a:r>
              <a:rPr lang="en-GB" sz="1400" dirty="0">
                <a:solidFill>
                  <a:srgbClr val="000000"/>
                </a:solidFill>
              </a:rPr>
              <a:t>The panel agreed that Nationally there are limited assessment tools for use in cases of DA outside of the tools for immediate risk of harm from DA. </a:t>
            </a:r>
          </a:p>
          <a:p>
            <a:r>
              <a:rPr lang="en-GB" sz="1400" dirty="0">
                <a:solidFill>
                  <a:srgbClr val="000000"/>
                </a:solidFill>
              </a:rPr>
              <a:t>The panel reviewed the </a:t>
            </a:r>
            <a:r>
              <a:rPr lang="en-GB" sz="1400" b="1" dirty="0">
                <a:solidFill>
                  <a:srgbClr val="000000"/>
                </a:solidFill>
              </a:rPr>
              <a:t>Young Person’s DASH </a:t>
            </a:r>
            <a:r>
              <a:rPr lang="en-GB" sz="1400" dirty="0">
                <a:solidFill>
                  <a:srgbClr val="000000"/>
                </a:solidFill>
              </a:rPr>
              <a:t>from </a:t>
            </a:r>
            <a:r>
              <a:rPr lang="en-GB" sz="1400" dirty="0" err="1">
                <a:solidFill>
                  <a:srgbClr val="000000"/>
                </a:solidFill>
              </a:rPr>
              <a:t>SafeLives</a:t>
            </a:r>
            <a:r>
              <a:rPr lang="en-GB" sz="1400" dirty="0">
                <a:solidFill>
                  <a:srgbClr val="000000"/>
                </a:solidFill>
              </a:rPr>
              <a:t>.                                                                                           They did not like the language, it was suggestive with leading questions. </a:t>
            </a:r>
          </a:p>
          <a:p>
            <a:r>
              <a:rPr lang="en-GB" sz="1400" dirty="0">
                <a:solidFill>
                  <a:srgbClr val="000000"/>
                </a:solidFill>
              </a:rPr>
              <a:t>The panel reviewed the </a:t>
            </a:r>
            <a:r>
              <a:rPr lang="en-GB" sz="1400" b="1" dirty="0">
                <a:solidFill>
                  <a:srgbClr val="000000"/>
                </a:solidFill>
              </a:rPr>
              <a:t>Barnardo's Domestic Violence Risk Identification Matrix</a:t>
            </a:r>
            <a:r>
              <a:rPr lang="en-GB" sz="1400" dirty="0">
                <a:solidFill>
                  <a:srgbClr val="000000"/>
                </a:solidFill>
              </a:rPr>
              <a:t>.                                                                             They found this to be more neutral, it was similar in structure to the Drug and Alcohol Use Screening Tool (DUST) and was useful as a framework.</a:t>
            </a:r>
          </a:p>
          <a:p>
            <a:r>
              <a:rPr lang="en-GB" sz="1400" dirty="0">
                <a:solidFill>
                  <a:srgbClr val="000000"/>
                </a:solidFill>
              </a:rPr>
              <a:t>The panel concluded that the Barnardo’s Matrix Tool was too formal as a tool but could be used to support professionals’ reflection on discussions with victims and families rather than as a gateway or referral mechanism. </a:t>
            </a:r>
          </a:p>
          <a:p>
            <a:r>
              <a:rPr lang="en-GB" sz="1400" dirty="0">
                <a:solidFill>
                  <a:srgbClr val="000000"/>
                </a:solidFill>
              </a:rPr>
              <a:t>The panel felt that the tool was not good for assessing risk as it is too wide. Medway already had a threshold document used to identify a lot of the risk listed in the Barnardo’s tool. </a:t>
            </a:r>
          </a:p>
          <a:p>
            <a:r>
              <a:rPr lang="en-GB" sz="1400" dirty="0">
                <a:solidFill>
                  <a:srgbClr val="000000"/>
                </a:solidFill>
              </a:rPr>
              <a:t>The panel questioned whether another assessment tool was needed rather than making sure professionals received good quality learning and information about the impact of DA on victims and children. </a:t>
            </a:r>
          </a:p>
          <a:p>
            <a:r>
              <a:rPr lang="en-GB" sz="1400" dirty="0">
                <a:solidFill>
                  <a:srgbClr val="000000"/>
                </a:solidFill>
              </a:rPr>
              <a:t>The panel agreed that the positive element of the Barnardo’s tool is the positive factors and felt that this area could be developed and used to support professionals who are already supported by the threshold document for the other risks identified in the tool. </a:t>
            </a:r>
          </a:p>
          <a:p>
            <a:endParaRPr lang="en-GB" sz="1300" dirty="0">
              <a:solidFill>
                <a:srgbClr val="000000"/>
              </a:solidFill>
            </a:endParaRPr>
          </a:p>
        </p:txBody>
      </p:sp>
    </p:spTree>
    <p:extLst>
      <p:ext uri="{BB962C8B-B14F-4D97-AF65-F5344CB8AC3E}">
        <p14:creationId xmlns:p14="http://schemas.microsoft.com/office/powerpoint/2010/main" val="3885355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4B76F11-8EE6-449D-9928-73D8FB797B0F}"/>
              </a:ext>
            </a:extLst>
          </p:cNvPr>
          <p:cNvSpPr>
            <a:spLocks noGrp="1"/>
          </p:cNvSpPr>
          <p:nvPr>
            <p:ph type="title"/>
          </p:nvPr>
        </p:nvSpPr>
        <p:spPr>
          <a:xfrm>
            <a:off x="640079" y="2053641"/>
            <a:ext cx="3669161" cy="2760098"/>
          </a:xfrm>
        </p:spPr>
        <p:txBody>
          <a:bodyPr>
            <a:normAutofit fontScale="90000"/>
          </a:bodyPr>
          <a:lstStyle/>
          <a:p>
            <a:r>
              <a:rPr lang="en-GB" sz="4400" dirty="0">
                <a:solidFill>
                  <a:srgbClr val="FFFFFF"/>
                </a:solidFill>
              </a:rPr>
              <a:t>Medway’s Domestic Abuse Assessment Checklist</a:t>
            </a:r>
            <a:br>
              <a:rPr lang="en-GB" sz="4400" dirty="0">
                <a:solidFill>
                  <a:srgbClr val="FFFFFF"/>
                </a:solidFill>
              </a:rPr>
            </a:br>
            <a:r>
              <a:rPr lang="en-GB" sz="4400" dirty="0">
                <a:solidFill>
                  <a:srgbClr val="FFFFFF"/>
                </a:solidFill>
              </a:rPr>
              <a:t>Background Stage 1</a:t>
            </a:r>
            <a:endParaRPr lang="en-GB" dirty="0">
              <a:solidFill>
                <a:srgbClr val="FFFFFF"/>
              </a:solidFill>
            </a:endParaRPr>
          </a:p>
        </p:txBody>
      </p:sp>
      <p:sp>
        <p:nvSpPr>
          <p:cNvPr id="3" name="Content Placeholder 2">
            <a:extLst>
              <a:ext uri="{FF2B5EF4-FFF2-40B4-BE49-F238E27FC236}">
                <a16:creationId xmlns:a16="http://schemas.microsoft.com/office/drawing/2014/main" id="{34A13769-B16F-4FF8-B1DA-B191EBE505CB}"/>
              </a:ext>
            </a:extLst>
          </p:cNvPr>
          <p:cNvSpPr>
            <a:spLocks noGrp="1"/>
          </p:cNvSpPr>
          <p:nvPr>
            <p:ph idx="1"/>
          </p:nvPr>
        </p:nvSpPr>
        <p:spPr>
          <a:xfrm>
            <a:off x="6082111" y="801866"/>
            <a:ext cx="5314547" cy="5230634"/>
          </a:xfrm>
        </p:spPr>
        <p:txBody>
          <a:bodyPr anchor="ctr">
            <a:normAutofit/>
          </a:bodyPr>
          <a:lstStyle/>
          <a:p>
            <a:r>
              <a:rPr lang="en-GB" sz="2400" dirty="0">
                <a:solidFill>
                  <a:srgbClr val="000000"/>
                </a:solidFill>
              </a:rPr>
              <a:t>The panel agreed that the aim of any new tools introduced into Medway had to:-</a:t>
            </a:r>
          </a:p>
          <a:p>
            <a:pPr marL="457200" indent="-457200">
              <a:buFont typeface="+mj-lt"/>
              <a:buAutoNum type="arabicPeriod"/>
            </a:pPr>
            <a:r>
              <a:rPr lang="en-GB" sz="2400" dirty="0">
                <a:solidFill>
                  <a:srgbClr val="000000"/>
                </a:solidFill>
              </a:rPr>
              <a:t>Have a consistent approach,</a:t>
            </a:r>
          </a:p>
          <a:p>
            <a:pPr marL="457200" indent="-457200">
              <a:buFont typeface="+mj-lt"/>
              <a:buAutoNum type="arabicPeriod"/>
            </a:pPr>
            <a:r>
              <a:rPr lang="en-GB" sz="2400" dirty="0">
                <a:solidFill>
                  <a:srgbClr val="000000"/>
                </a:solidFill>
              </a:rPr>
              <a:t>Reduce the gaps between service provisions,</a:t>
            </a:r>
          </a:p>
          <a:p>
            <a:pPr marL="457200" indent="-457200">
              <a:buFont typeface="+mj-lt"/>
              <a:buAutoNum type="arabicPeriod"/>
            </a:pPr>
            <a:r>
              <a:rPr lang="en-GB" sz="2400" dirty="0">
                <a:solidFill>
                  <a:srgbClr val="000000"/>
                </a:solidFill>
              </a:rPr>
              <a:t>Increase confidence and empowerment in victims,</a:t>
            </a:r>
          </a:p>
          <a:p>
            <a:pPr marL="457200" indent="-457200">
              <a:buFont typeface="+mj-lt"/>
              <a:buAutoNum type="arabicPeriod"/>
            </a:pPr>
            <a:r>
              <a:rPr lang="en-GB" sz="2400" dirty="0">
                <a:solidFill>
                  <a:srgbClr val="000000"/>
                </a:solidFill>
              </a:rPr>
              <a:t>Work with victims and children as early as possible,</a:t>
            </a:r>
          </a:p>
          <a:p>
            <a:pPr marL="457200" indent="-457200">
              <a:buFont typeface="+mj-lt"/>
              <a:buAutoNum type="arabicPeriod"/>
            </a:pPr>
            <a:r>
              <a:rPr lang="en-GB" sz="2400" dirty="0">
                <a:solidFill>
                  <a:srgbClr val="000000"/>
                </a:solidFill>
              </a:rPr>
              <a:t>Establish what the wider family picture is,</a:t>
            </a:r>
          </a:p>
          <a:p>
            <a:pPr marL="457200" indent="-457200">
              <a:buFont typeface="+mj-lt"/>
              <a:buAutoNum type="arabicPeriod"/>
            </a:pPr>
            <a:r>
              <a:rPr lang="en-GB" sz="2400" dirty="0">
                <a:solidFill>
                  <a:srgbClr val="000000"/>
                </a:solidFill>
              </a:rPr>
              <a:t>Ask the right questions.</a:t>
            </a:r>
          </a:p>
          <a:p>
            <a:endParaRPr lang="en-GB" sz="2400" dirty="0">
              <a:solidFill>
                <a:srgbClr val="000000"/>
              </a:solidFill>
            </a:endParaRPr>
          </a:p>
        </p:txBody>
      </p:sp>
    </p:spTree>
    <p:extLst>
      <p:ext uri="{BB962C8B-B14F-4D97-AF65-F5344CB8AC3E}">
        <p14:creationId xmlns:p14="http://schemas.microsoft.com/office/powerpoint/2010/main" val="32260815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2AA6E3BD-353E-4B0B-BDA1-3E305EC4B57E}"/>
              </a:ext>
            </a:extLst>
          </p:cNvPr>
          <p:cNvSpPr>
            <a:spLocks noGrp="1"/>
          </p:cNvSpPr>
          <p:nvPr>
            <p:ph type="title"/>
          </p:nvPr>
        </p:nvSpPr>
        <p:spPr>
          <a:xfrm>
            <a:off x="640079" y="2053641"/>
            <a:ext cx="3669161" cy="2760098"/>
          </a:xfrm>
        </p:spPr>
        <p:txBody>
          <a:bodyPr>
            <a:normAutofit fontScale="90000"/>
          </a:bodyPr>
          <a:lstStyle/>
          <a:p>
            <a:r>
              <a:rPr lang="en-GB" sz="4400" dirty="0">
                <a:solidFill>
                  <a:srgbClr val="FFFFFF"/>
                </a:solidFill>
              </a:rPr>
              <a:t>Medway’s Domestic Abuse Assessment Checklist</a:t>
            </a:r>
            <a:br>
              <a:rPr lang="en-GB" sz="4400" dirty="0">
                <a:solidFill>
                  <a:srgbClr val="FFFFFF"/>
                </a:solidFill>
              </a:rPr>
            </a:br>
            <a:r>
              <a:rPr lang="en-GB" sz="4400" dirty="0">
                <a:solidFill>
                  <a:srgbClr val="FFFFFF"/>
                </a:solidFill>
              </a:rPr>
              <a:t>Background Stage 1</a:t>
            </a:r>
            <a:endParaRPr lang="en-GB" dirty="0">
              <a:solidFill>
                <a:srgbClr val="FFFFFF"/>
              </a:solidFill>
            </a:endParaRPr>
          </a:p>
        </p:txBody>
      </p:sp>
      <p:sp>
        <p:nvSpPr>
          <p:cNvPr id="3" name="Content Placeholder 2">
            <a:extLst>
              <a:ext uri="{FF2B5EF4-FFF2-40B4-BE49-F238E27FC236}">
                <a16:creationId xmlns:a16="http://schemas.microsoft.com/office/drawing/2014/main" id="{980BFBE7-1F71-4E71-89AA-2EC74DD608F2}"/>
              </a:ext>
            </a:extLst>
          </p:cNvPr>
          <p:cNvSpPr>
            <a:spLocks noGrp="1"/>
          </p:cNvSpPr>
          <p:nvPr>
            <p:ph idx="1"/>
          </p:nvPr>
        </p:nvSpPr>
        <p:spPr>
          <a:xfrm>
            <a:off x="6090574" y="801866"/>
            <a:ext cx="5306084" cy="5230634"/>
          </a:xfrm>
        </p:spPr>
        <p:txBody>
          <a:bodyPr anchor="ctr">
            <a:normAutofit fontScale="85000" lnSpcReduction="10000"/>
          </a:bodyPr>
          <a:lstStyle/>
          <a:p>
            <a:r>
              <a:rPr lang="en-GB" sz="2400" dirty="0">
                <a:solidFill>
                  <a:srgbClr val="000000"/>
                </a:solidFill>
              </a:rPr>
              <a:t>The panel concluded that building relationships and direct work was very important to supporting the above and being able to identify the impact on children and to educate victims on DA.</a:t>
            </a:r>
          </a:p>
          <a:p>
            <a:r>
              <a:rPr lang="en-GB" sz="2400" dirty="0">
                <a:solidFill>
                  <a:srgbClr val="000000"/>
                </a:solidFill>
              </a:rPr>
              <a:t>Professionals need direct work tools to use specifically with DA. These could include existing tools used like storyboarding, or a letter to yourself. </a:t>
            </a:r>
          </a:p>
          <a:p>
            <a:r>
              <a:rPr lang="en-GB" sz="2400" dirty="0">
                <a:solidFill>
                  <a:srgbClr val="000000"/>
                </a:solidFill>
              </a:rPr>
              <a:t>If professionals had a range of tools they could ensure the right tool at the right time is being used. This may also help professionals support victims with learning disabilities.</a:t>
            </a:r>
          </a:p>
          <a:p>
            <a:r>
              <a:rPr lang="en-GB" sz="2400" dirty="0">
                <a:solidFill>
                  <a:srgbClr val="000000"/>
                </a:solidFill>
              </a:rPr>
              <a:t>The panel also reflected on how new DA Workers would fit into these changes and the new service provider once commissioning was complete. The panel felt that recommendations of the group would fit into their work and compliment it.</a:t>
            </a:r>
          </a:p>
          <a:p>
            <a:endParaRPr lang="en-GB" sz="2400" dirty="0">
              <a:solidFill>
                <a:srgbClr val="000000"/>
              </a:solidFill>
            </a:endParaRPr>
          </a:p>
        </p:txBody>
      </p:sp>
    </p:spTree>
    <p:extLst>
      <p:ext uri="{BB962C8B-B14F-4D97-AF65-F5344CB8AC3E}">
        <p14:creationId xmlns:p14="http://schemas.microsoft.com/office/powerpoint/2010/main" val="1221077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0D4670D-67EE-4861-B210-DE7989F210E6}"/>
              </a:ext>
            </a:extLst>
          </p:cNvPr>
          <p:cNvSpPr>
            <a:spLocks noGrp="1"/>
          </p:cNvSpPr>
          <p:nvPr>
            <p:ph type="title"/>
          </p:nvPr>
        </p:nvSpPr>
        <p:spPr>
          <a:xfrm>
            <a:off x="640079" y="2053641"/>
            <a:ext cx="3669161" cy="2760098"/>
          </a:xfrm>
        </p:spPr>
        <p:txBody>
          <a:bodyPr>
            <a:normAutofit fontScale="90000"/>
          </a:bodyPr>
          <a:lstStyle/>
          <a:p>
            <a:r>
              <a:rPr lang="en-GB" sz="4400" dirty="0">
                <a:solidFill>
                  <a:srgbClr val="FFFFFF"/>
                </a:solidFill>
              </a:rPr>
              <a:t>Medway’s Domestic Abuse Assessment Checklist</a:t>
            </a:r>
            <a:br>
              <a:rPr lang="en-GB" sz="4400" dirty="0">
                <a:solidFill>
                  <a:srgbClr val="FFFFFF"/>
                </a:solidFill>
              </a:rPr>
            </a:br>
            <a:r>
              <a:rPr lang="en-GB" sz="4400" dirty="0">
                <a:solidFill>
                  <a:srgbClr val="FFFFFF"/>
                </a:solidFill>
              </a:rPr>
              <a:t>Background Stage 1</a:t>
            </a:r>
            <a:endParaRPr lang="en-GB" dirty="0">
              <a:solidFill>
                <a:srgbClr val="FFFFFF"/>
              </a:solidFill>
            </a:endParaRPr>
          </a:p>
        </p:txBody>
      </p:sp>
      <p:sp>
        <p:nvSpPr>
          <p:cNvPr id="3" name="Content Placeholder 2">
            <a:extLst>
              <a:ext uri="{FF2B5EF4-FFF2-40B4-BE49-F238E27FC236}">
                <a16:creationId xmlns:a16="http://schemas.microsoft.com/office/drawing/2014/main" id="{794524A1-E590-4DB1-9E24-310A3524203D}"/>
              </a:ext>
            </a:extLst>
          </p:cNvPr>
          <p:cNvSpPr>
            <a:spLocks noGrp="1"/>
          </p:cNvSpPr>
          <p:nvPr>
            <p:ph idx="1"/>
          </p:nvPr>
        </p:nvSpPr>
        <p:spPr>
          <a:xfrm>
            <a:off x="6090574" y="378823"/>
            <a:ext cx="5306084" cy="6100354"/>
          </a:xfrm>
        </p:spPr>
        <p:txBody>
          <a:bodyPr anchor="ctr">
            <a:normAutofit fontScale="85000" lnSpcReduction="20000"/>
          </a:bodyPr>
          <a:lstStyle/>
          <a:p>
            <a:r>
              <a:rPr lang="en-GB" sz="2400" b="1" dirty="0">
                <a:solidFill>
                  <a:srgbClr val="000000"/>
                </a:solidFill>
              </a:rPr>
              <a:t>Impact</a:t>
            </a:r>
          </a:p>
          <a:p>
            <a:r>
              <a:rPr lang="en-GB" sz="2400" dirty="0">
                <a:solidFill>
                  <a:srgbClr val="000000"/>
                </a:solidFill>
              </a:rPr>
              <a:t>By introducing tools to support the professionals identify the needs of victims and children affected by and experiencing DA they will receive a more tailored approach to their needs. </a:t>
            </a:r>
          </a:p>
          <a:p>
            <a:r>
              <a:rPr lang="en-GB" sz="2400" dirty="0">
                <a:solidFill>
                  <a:srgbClr val="000000"/>
                </a:solidFill>
              </a:rPr>
              <a:t>The tools would also support professionals make informed and holistic assessments. These assessments are of ongoing needs and risks to victims and children in terms of development and emotional wellbeing, they will not replace the risk assessment of domestic abuse. </a:t>
            </a:r>
          </a:p>
          <a:p>
            <a:r>
              <a:rPr lang="en-GB" sz="2400" dirty="0">
                <a:solidFill>
                  <a:srgbClr val="000000"/>
                </a:solidFill>
              </a:rPr>
              <a:t>These tools would also not replace the specialist support needed for high risk victims and available for standard and medium risk victims. </a:t>
            </a:r>
          </a:p>
          <a:p>
            <a:r>
              <a:rPr lang="en-GB" sz="2400" b="1" dirty="0">
                <a:solidFill>
                  <a:srgbClr val="000000"/>
                </a:solidFill>
              </a:rPr>
              <a:t>Risk</a:t>
            </a:r>
          </a:p>
          <a:p>
            <a:r>
              <a:rPr lang="en-GB" sz="2400" dirty="0">
                <a:solidFill>
                  <a:srgbClr val="000000"/>
                </a:solidFill>
              </a:rPr>
              <a:t>Without further support tools for professionals there is a risk that needs outside of DA are not identified and that the impact of the abuse on children is not explored or considered in service provision. </a:t>
            </a:r>
          </a:p>
          <a:p>
            <a:r>
              <a:rPr lang="en-GB" sz="2400" dirty="0">
                <a:solidFill>
                  <a:srgbClr val="000000"/>
                </a:solidFill>
              </a:rPr>
              <a:t>This would lead to poorer outcomes for the children. </a:t>
            </a:r>
          </a:p>
        </p:txBody>
      </p:sp>
    </p:spTree>
    <p:extLst>
      <p:ext uri="{BB962C8B-B14F-4D97-AF65-F5344CB8AC3E}">
        <p14:creationId xmlns:p14="http://schemas.microsoft.com/office/powerpoint/2010/main" val="2483160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0D4670D-67EE-4861-B210-DE7989F210E6}"/>
              </a:ext>
            </a:extLst>
          </p:cNvPr>
          <p:cNvSpPr>
            <a:spLocks noGrp="1"/>
          </p:cNvSpPr>
          <p:nvPr>
            <p:ph type="title"/>
          </p:nvPr>
        </p:nvSpPr>
        <p:spPr>
          <a:xfrm>
            <a:off x="640079" y="2053641"/>
            <a:ext cx="3669161" cy="2760098"/>
          </a:xfrm>
        </p:spPr>
        <p:txBody>
          <a:bodyPr>
            <a:normAutofit fontScale="90000"/>
          </a:bodyPr>
          <a:lstStyle/>
          <a:p>
            <a:r>
              <a:rPr lang="en-GB" sz="4400" dirty="0">
                <a:solidFill>
                  <a:srgbClr val="FFFFFF"/>
                </a:solidFill>
              </a:rPr>
              <a:t>Medway’s Domestic Abuse Assessment Checklist</a:t>
            </a:r>
            <a:br>
              <a:rPr lang="en-GB" sz="4400" dirty="0">
                <a:solidFill>
                  <a:srgbClr val="FFFFFF"/>
                </a:solidFill>
              </a:rPr>
            </a:br>
            <a:r>
              <a:rPr lang="en-GB" sz="4400" dirty="0">
                <a:solidFill>
                  <a:srgbClr val="FFFFFF"/>
                </a:solidFill>
              </a:rPr>
              <a:t>Background Stage 1</a:t>
            </a:r>
            <a:endParaRPr lang="en-GB" dirty="0">
              <a:solidFill>
                <a:srgbClr val="FFFFFF"/>
              </a:solidFill>
            </a:endParaRPr>
          </a:p>
        </p:txBody>
      </p:sp>
      <p:sp>
        <p:nvSpPr>
          <p:cNvPr id="3" name="Content Placeholder 2">
            <a:extLst>
              <a:ext uri="{FF2B5EF4-FFF2-40B4-BE49-F238E27FC236}">
                <a16:creationId xmlns:a16="http://schemas.microsoft.com/office/drawing/2014/main" id="{794524A1-E590-4DB1-9E24-310A3524203D}"/>
              </a:ext>
            </a:extLst>
          </p:cNvPr>
          <p:cNvSpPr>
            <a:spLocks noGrp="1"/>
          </p:cNvSpPr>
          <p:nvPr>
            <p:ph idx="1"/>
          </p:nvPr>
        </p:nvSpPr>
        <p:spPr>
          <a:xfrm>
            <a:off x="6090574" y="838200"/>
            <a:ext cx="5306084" cy="5194300"/>
          </a:xfrm>
        </p:spPr>
        <p:txBody>
          <a:bodyPr anchor="ctr">
            <a:normAutofit/>
          </a:bodyPr>
          <a:lstStyle/>
          <a:p>
            <a:r>
              <a:rPr lang="en-GB" sz="2400" b="1" dirty="0">
                <a:solidFill>
                  <a:srgbClr val="000000"/>
                </a:solidFill>
              </a:rPr>
              <a:t>Recommendations end of 2018:-</a:t>
            </a:r>
          </a:p>
          <a:p>
            <a:pPr marL="0" indent="0">
              <a:buNone/>
            </a:pPr>
            <a:endParaRPr lang="en-GB" sz="2400" b="1" dirty="0">
              <a:solidFill>
                <a:srgbClr val="000000"/>
              </a:solidFill>
            </a:endParaRPr>
          </a:p>
          <a:p>
            <a:pPr marL="457200" indent="-457200">
              <a:buFont typeface="+mj-lt"/>
              <a:buAutoNum type="arabicPeriod"/>
            </a:pPr>
            <a:r>
              <a:rPr lang="en-GB" sz="2400" b="1" dirty="0">
                <a:solidFill>
                  <a:srgbClr val="000000"/>
                </a:solidFill>
              </a:rPr>
              <a:t>Development of a Medway matrix of protective factors.</a:t>
            </a:r>
          </a:p>
          <a:p>
            <a:pPr marL="457200" indent="-457200">
              <a:buFont typeface="+mj-lt"/>
              <a:buAutoNum type="arabicPeriod"/>
            </a:pPr>
            <a:r>
              <a:rPr lang="en-GB" sz="2400" b="1" dirty="0">
                <a:solidFill>
                  <a:srgbClr val="000000"/>
                </a:solidFill>
              </a:rPr>
              <a:t>Develop a suite of tools/activities for use with DA victims and children effected by DA within their families and within their own relationships.</a:t>
            </a:r>
          </a:p>
        </p:txBody>
      </p:sp>
    </p:spTree>
    <p:extLst>
      <p:ext uri="{BB962C8B-B14F-4D97-AF65-F5344CB8AC3E}">
        <p14:creationId xmlns:p14="http://schemas.microsoft.com/office/powerpoint/2010/main" val="425237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63C11A00-A2A3-417C-B33D-DC753ED7C3B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2" name="Title 1">
            <a:extLst>
              <a:ext uri="{FF2B5EF4-FFF2-40B4-BE49-F238E27FC236}">
                <a16:creationId xmlns:a16="http://schemas.microsoft.com/office/drawing/2014/main" id="{FE5715F3-7B2A-4031-B194-75896ADA0011}"/>
              </a:ext>
            </a:extLst>
          </p:cNvPr>
          <p:cNvSpPr>
            <a:spLocks noGrp="1"/>
          </p:cNvSpPr>
          <p:nvPr>
            <p:ph type="title"/>
          </p:nvPr>
        </p:nvSpPr>
        <p:spPr>
          <a:xfrm>
            <a:off x="2618437" y="991262"/>
            <a:ext cx="6955124" cy="1066802"/>
          </a:xfrm>
        </p:spPr>
        <p:txBody>
          <a:bodyPr>
            <a:normAutofit fontScale="90000"/>
          </a:bodyPr>
          <a:lstStyle/>
          <a:p>
            <a:pPr algn="ctr"/>
            <a:r>
              <a:rPr lang="en-GB" sz="4000" dirty="0">
                <a:solidFill>
                  <a:srgbClr val="FFFFFF"/>
                </a:solidFill>
              </a:rPr>
              <a:t>Medway’s Domestic Abuse Assessment Checklist</a:t>
            </a:r>
            <a:br>
              <a:rPr lang="en-GB" sz="4000" dirty="0">
                <a:solidFill>
                  <a:srgbClr val="FFFFFF"/>
                </a:solidFill>
              </a:rPr>
            </a:br>
            <a:r>
              <a:rPr lang="en-GB" sz="4000" dirty="0">
                <a:solidFill>
                  <a:srgbClr val="FFFFFF"/>
                </a:solidFill>
              </a:rPr>
              <a:t>Background Stage 2</a:t>
            </a:r>
          </a:p>
        </p:txBody>
      </p:sp>
      <p:sp>
        <p:nvSpPr>
          <p:cNvPr id="3" name="Content Placeholder 2">
            <a:extLst>
              <a:ext uri="{FF2B5EF4-FFF2-40B4-BE49-F238E27FC236}">
                <a16:creationId xmlns:a16="http://schemas.microsoft.com/office/drawing/2014/main" id="{27CE469E-D960-42D0-BF04-27DEC14725DE}"/>
              </a:ext>
            </a:extLst>
          </p:cNvPr>
          <p:cNvSpPr>
            <a:spLocks noGrp="1"/>
          </p:cNvSpPr>
          <p:nvPr>
            <p:ph idx="1"/>
          </p:nvPr>
        </p:nvSpPr>
        <p:spPr>
          <a:xfrm>
            <a:off x="2618437" y="2336800"/>
            <a:ext cx="6955124" cy="3721099"/>
          </a:xfrm>
        </p:spPr>
        <p:txBody>
          <a:bodyPr anchor="t">
            <a:normAutofit lnSpcReduction="10000"/>
          </a:bodyPr>
          <a:lstStyle/>
          <a:p>
            <a:r>
              <a:rPr lang="en-GB" sz="2400" b="1" dirty="0">
                <a:solidFill>
                  <a:srgbClr val="FFFFFF"/>
                </a:solidFill>
              </a:rPr>
              <a:t>REMINDER</a:t>
            </a:r>
            <a:r>
              <a:rPr lang="en-GB" sz="2400" dirty="0">
                <a:solidFill>
                  <a:srgbClr val="FFFFFF"/>
                </a:solidFill>
              </a:rPr>
              <a:t>:-</a:t>
            </a:r>
          </a:p>
          <a:p>
            <a:r>
              <a:rPr lang="en-GB" sz="2400" dirty="0">
                <a:solidFill>
                  <a:srgbClr val="FFFFFF"/>
                </a:solidFill>
              </a:rPr>
              <a:t>The Medway Domestic Abuse Assessment Checklist was developed in consultation with partners and specialist DA services through the members of the Medway Domestic Abuse Forum (MDAF). </a:t>
            </a:r>
          </a:p>
          <a:p>
            <a:r>
              <a:rPr lang="en-GB" sz="2400" dirty="0">
                <a:solidFill>
                  <a:srgbClr val="FFFFFF"/>
                </a:solidFill>
              </a:rPr>
              <a:t>It was signed off for a ‘pilot phase’ by the Medway Safeguarding Children’s Partnership (MSCP) Learning Lesson subgroup. </a:t>
            </a:r>
          </a:p>
          <a:p>
            <a:r>
              <a:rPr lang="en-GB" sz="2400" dirty="0">
                <a:solidFill>
                  <a:srgbClr val="FFFFFF"/>
                </a:solidFill>
              </a:rPr>
              <a:t>The checklist was designed in response to local learning from reviews and the Medway Domestic Abuse Action Plan. </a:t>
            </a:r>
          </a:p>
        </p:txBody>
      </p:sp>
    </p:spTree>
    <p:extLst>
      <p:ext uri="{BB962C8B-B14F-4D97-AF65-F5344CB8AC3E}">
        <p14:creationId xmlns:p14="http://schemas.microsoft.com/office/powerpoint/2010/main" val="2912998637"/>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CB6C291-6CAF-46DF-ACFF-AADF0FD03F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Picture 9">
            <a:extLst>
              <a:ext uri="{FF2B5EF4-FFF2-40B4-BE49-F238E27FC236}">
                <a16:creationId xmlns:a16="http://schemas.microsoft.com/office/drawing/2014/main" id="{63C11A00-A2A3-417C-B33D-DC753ED7C3B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rcRect l="3964" t="3964" r="3964" b="3964"/>
          <a:stretch>
            <a:fillRect/>
          </a:stretch>
        </p:blipFill>
        <p:spPr>
          <a:xfrm>
            <a:off x="0" y="1"/>
            <a:ext cx="12192000" cy="6857998"/>
          </a:xfrm>
          <a:custGeom>
            <a:avLst/>
            <a:gdLst>
              <a:gd name="connsiteX0" fmla="*/ 0 w 12192000"/>
              <a:gd name="connsiteY0" fmla="*/ 0 h 6857998"/>
              <a:gd name="connsiteX1" fmla="*/ 12192000 w 12192000"/>
              <a:gd name="connsiteY1" fmla="*/ 0 h 6857998"/>
              <a:gd name="connsiteX2" fmla="*/ 12192000 w 12192000"/>
              <a:gd name="connsiteY2" fmla="*/ 6857998 h 6857998"/>
              <a:gd name="connsiteX3" fmla="*/ 0 w 12192000"/>
              <a:gd name="connsiteY3" fmla="*/ 6857998 h 6857998"/>
            </a:gdLst>
            <a:ahLst/>
            <a:cxnLst>
              <a:cxn ang="0">
                <a:pos x="connsiteX0" y="connsiteY0"/>
              </a:cxn>
              <a:cxn ang="0">
                <a:pos x="connsiteX1" y="connsiteY1"/>
              </a:cxn>
              <a:cxn ang="0">
                <a:pos x="connsiteX2" y="connsiteY2"/>
              </a:cxn>
              <a:cxn ang="0">
                <a:pos x="connsiteX3" y="connsiteY3"/>
              </a:cxn>
            </a:cxnLst>
            <a:rect l="l" t="t" r="r" b="b"/>
            <a:pathLst>
              <a:path w="12192000" h="6857998">
                <a:moveTo>
                  <a:pt x="0" y="0"/>
                </a:moveTo>
                <a:lnTo>
                  <a:pt x="12192000" y="0"/>
                </a:lnTo>
                <a:lnTo>
                  <a:pt x="12192000" y="6857998"/>
                </a:lnTo>
                <a:lnTo>
                  <a:pt x="0" y="6857998"/>
                </a:lnTo>
                <a:close/>
              </a:path>
            </a:pathLst>
          </a:custGeom>
        </p:spPr>
      </p:pic>
      <p:sp>
        <p:nvSpPr>
          <p:cNvPr id="2" name="Title 1">
            <a:extLst>
              <a:ext uri="{FF2B5EF4-FFF2-40B4-BE49-F238E27FC236}">
                <a16:creationId xmlns:a16="http://schemas.microsoft.com/office/drawing/2014/main" id="{34B92579-9DAD-4D62-B5A1-91A3EC876E44}"/>
              </a:ext>
            </a:extLst>
          </p:cNvPr>
          <p:cNvSpPr>
            <a:spLocks noGrp="1"/>
          </p:cNvSpPr>
          <p:nvPr>
            <p:ph type="title"/>
          </p:nvPr>
        </p:nvSpPr>
        <p:spPr>
          <a:xfrm>
            <a:off x="2618437" y="991262"/>
            <a:ext cx="6955124" cy="1066802"/>
          </a:xfrm>
        </p:spPr>
        <p:txBody>
          <a:bodyPr>
            <a:normAutofit fontScale="90000"/>
          </a:bodyPr>
          <a:lstStyle/>
          <a:p>
            <a:pPr algn="ctr"/>
            <a:r>
              <a:rPr lang="en-GB" sz="4000" dirty="0">
                <a:solidFill>
                  <a:srgbClr val="FFFFFF"/>
                </a:solidFill>
              </a:rPr>
              <a:t>Medway’s Domestic Abuse Assessment Checklist</a:t>
            </a:r>
            <a:br>
              <a:rPr lang="en-GB" sz="4000" dirty="0">
                <a:solidFill>
                  <a:srgbClr val="FFFFFF"/>
                </a:solidFill>
              </a:rPr>
            </a:br>
            <a:r>
              <a:rPr lang="en-GB" sz="4000" dirty="0">
                <a:solidFill>
                  <a:srgbClr val="FFFFFF"/>
                </a:solidFill>
              </a:rPr>
              <a:t>Background Stage 2</a:t>
            </a:r>
          </a:p>
        </p:txBody>
      </p:sp>
      <p:sp>
        <p:nvSpPr>
          <p:cNvPr id="3" name="Content Placeholder 2">
            <a:extLst>
              <a:ext uri="{FF2B5EF4-FFF2-40B4-BE49-F238E27FC236}">
                <a16:creationId xmlns:a16="http://schemas.microsoft.com/office/drawing/2014/main" id="{C566404E-4E66-48E8-971F-012164644E67}"/>
              </a:ext>
            </a:extLst>
          </p:cNvPr>
          <p:cNvSpPr>
            <a:spLocks noGrp="1"/>
          </p:cNvSpPr>
          <p:nvPr>
            <p:ph idx="1"/>
          </p:nvPr>
        </p:nvSpPr>
        <p:spPr>
          <a:xfrm>
            <a:off x="2618437" y="2371725"/>
            <a:ext cx="6955124" cy="3800475"/>
          </a:xfrm>
        </p:spPr>
        <p:txBody>
          <a:bodyPr anchor="t">
            <a:normAutofit lnSpcReduction="10000"/>
          </a:bodyPr>
          <a:lstStyle/>
          <a:p>
            <a:r>
              <a:rPr lang="en-GB" sz="2400" b="1" dirty="0">
                <a:solidFill>
                  <a:srgbClr val="FFFFFF"/>
                </a:solidFill>
              </a:rPr>
              <a:t>REMINDER</a:t>
            </a:r>
            <a:r>
              <a:rPr lang="en-GB" sz="2400" dirty="0">
                <a:solidFill>
                  <a:srgbClr val="FFFFFF"/>
                </a:solidFill>
              </a:rPr>
              <a:t>:- </a:t>
            </a:r>
          </a:p>
          <a:p>
            <a:r>
              <a:rPr lang="en-GB" sz="2400" dirty="0">
                <a:solidFill>
                  <a:srgbClr val="FFFFFF"/>
                </a:solidFill>
              </a:rPr>
              <a:t>It is </a:t>
            </a:r>
            <a:r>
              <a:rPr lang="en-GB" sz="2400" b="1" dirty="0">
                <a:solidFill>
                  <a:srgbClr val="FFFFFF"/>
                </a:solidFill>
              </a:rPr>
              <a:t>not a risk assessment tool</a:t>
            </a:r>
            <a:r>
              <a:rPr lang="en-GB" sz="2400" dirty="0">
                <a:solidFill>
                  <a:srgbClr val="FFFFFF"/>
                </a:solidFill>
              </a:rPr>
              <a:t> but a </a:t>
            </a:r>
            <a:r>
              <a:rPr lang="en-GB" sz="2400" b="1" dirty="0">
                <a:solidFill>
                  <a:srgbClr val="FFFFFF"/>
                </a:solidFill>
              </a:rPr>
              <a:t>checklist</a:t>
            </a:r>
            <a:r>
              <a:rPr lang="en-GB" sz="2400" dirty="0">
                <a:solidFill>
                  <a:srgbClr val="FFFFFF"/>
                </a:solidFill>
              </a:rPr>
              <a:t> to help support decisions in any assessment where DA is identified. </a:t>
            </a:r>
          </a:p>
          <a:p>
            <a:r>
              <a:rPr lang="en-GB" sz="2400" dirty="0">
                <a:solidFill>
                  <a:srgbClr val="FFFFFF"/>
                </a:solidFill>
              </a:rPr>
              <a:t>It is a tool for professionals from </a:t>
            </a:r>
            <a:r>
              <a:rPr lang="en-GB" sz="2400" b="1" dirty="0">
                <a:solidFill>
                  <a:srgbClr val="FFFFFF"/>
                </a:solidFill>
              </a:rPr>
              <a:t>universal services through to statutory specialists services</a:t>
            </a:r>
            <a:r>
              <a:rPr lang="en-GB" sz="2400" dirty="0">
                <a:solidFill>
                  <a:srgbClr val="FFFFFF"/>
                </a:solidFill>
              </a:rPr>
              <a:t> in </a:t>
            </a:r>
            <a:r>
              <a:rPr lang="en-GB" sz="2400" b="1" dirty="0">
                <a:solidFill>
                  <a:srgbClr val="FFFFFF"/>
                </a:solidFill>
              </a:rPr>
              <a:t>both the children’s and adults workforce</a:t>
            </a:r>
            <a:r>
              <a:rPr lang="en-GB" sz="2400" dirty="0">
                <a:solidFill>
                  <a:srgbClr val="FFFFFF"/>
                </a:solidFill>
              </a:rPr>
              <a:t>.</a:t>
            </a:r>
          </a:p>
          <a:p>
            <a:r>
              <a:rPr lang="en-GB" sz="2400" dirty="0">
                <a:solidFill>
                  <a:srgbClr val="FFFFFF"/>
                </a:solidFill>
              </a:rPr>
              <a:t>It contains </a:t>
            </a:r>
            <a:r>
              <a:rPr lang="en-GB" sz="2400" b="1" dirty="0">
                <a:solidFill>
                  <a:srgbClr val="FFFFFF"/>
                </a:solidFill>
              </a:rPr>
              <a:t>risk factors</a:t>
            </a:r>
            <a:r>
              <a:rPr lang="en-GB" sz="2400" dirty="0">
                <a:solidFill>
                  <a:srgbClr val="FFFFFF"/>
                </a:solidFill>
              </a:rPr>
              <a:t> to consider for </a:t>
            </a:r>
            <a:r>
              <a:rPr lang="en-GB" sz="2400" b="1" dirty="0">
                <a:solidFill>
                  <a:srgbClr val="FFFFFF"/>
                </a:solidFill>
              </a:rPr>
              <a:t>safety planning </a:t>
            </a:r>
            <a:r>
              <a:rPr lang="en-GB" sz="2400" dirty="0">
                <a:solidFill>
                  <a:srgbClr val="FFFFFF"/>
                </a:solidFill>
              </a:rPr>
              <a:t>and c</a:t>
            </a:r>
            <a:r>
              <a:rPr lang="en-GB" sz="2400" b="1" dirty="0">
                <a:solidFill>
                  <a:srgbClr val="FFFFFF"/>
                </a:solidFill>
              </a:rPr>
              <a:t>onsiderations</a:t>
            </a:r>
            <a:r>
              <a:rPr lang="en-GB" sz="2400" dirty="0">
                <a:solidFill>
                  <a:srgbClr val="FFFFFF"/>
                </a:solidFill>
              </a:rPr>
              <a:t> for any </a:t>
            </a:r>
            <a:r>
              <a:rPr lang="en-GB" sz="2400" b="1" dirty="0">
                <a:solidFill>
                  <a:srgbClr val="FFFFFF"/>
                </a:solidFill>
              </a:rPr>
              <a:t>potential protective factor </a:t>
            </a:r>
            <a:r>
              <a:rPr lang="en-GB" sz="2400" dirty="0">
                <a:solidFill>
                  <a:srgbClr val="FFFFFF"/>
                </a:solidFill>
              </a:rPr>
              <a:t>with </a:t>
            </a:r>
            <a:r>
              <a:rPr lang="en-GB" sz="2400" b="1" dirty="0">
                <a:solidFill>
                  <a:srgbClr val="FFFFFF"/>
                </a:solidFill>
              </a:rPr>
              <a:t>considerations for children, victims and perpetrators</a:t>
            </a:r>
            <a:r>
              <a:rPr lang="en-GB" sz="2400" dirty="0">
                <a:solidFill>
                  <a:srgbClr val="FFFFFF"/>
                </a:solidFill>
              </a:rPr>
              <a:t>.</a:t>
            </a:r>
          </a:p>
        </p:txBody>
      </p:sp>
    </p:spTree>
    <p:extLst>
      <p:ext uri="{BB962C8B-B14F-4D97-AF65-F5344CB8AC3E}">
        <p14:creationId xmlns:p14="http://schemas.microsoft.com/office/powerpoint/2010/main" val="332330006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369</TotalTime>
  <Words>2204</Words>
  <Application>Microsoft Office PowerPoint</Application>
  <PresentationFormat>Widescreen</PresentationFormat>
  <Paragraphs>173</Paragraphs>
  <Slides>21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Medway’s Domestic Abuse Assessment Checklist</vt:lpstr>
      <vt:lpstr>Medway’s Domestic Abuse Assessment Checklist Background Stage 1</vt:lpstr>
      <vt:lpstr>Medway’s Domestic Abuse Assessment Checklist Background Stage 1</vt:lpstr>
      <vt:lpstr>Medway’s Domestic Abuse Assessment Checklist Background Stage 1</vt:lpstr>
      <vt:lpstr>Medway’s Domestic Abuse Assessment Checklist Background Stage 1</vt:lpstr>
      <vt:lpstr>Medway’s Domestic Abuse Assessment Checklist Background Stage 1</vt:lpstr>
      <vt:lpstr>Medway’s Domestic Abuse Assessment Checklist Background Stage 1</vt:lpstr>
      <vt:lpstr>Medway’s Domestic Abuse Assessment Checklist Background Stage 2</vt:lpstr>
      <vt:lpstr>Medway’s Domestic Abuse Assessment Checklist Background Stage 2</vt:lpstr>
      <vt:lpstr>Medway’s Domestic Abuse Assessment Checklist Background Stage 2</vt:lpstr>
      <vt:lpstr>Medway’s Domestic Abuse Assessment Checklist Background Stage 2</vt:lpstr>
      <vt:lpstr>Medway’s Domestic Abuse Assessment Checklist Background Stage 3</vt:lpstr>
      <vt:lpstr>Medway’s Domestic Abuse Assessment Checklist Background Stage 3</vt:lpstr>
      <vt:lpstr>Medway’s Domestic Abuse Assessment Checklist Background Stage 3</vt:lpstr>
      <vt:lpstr>Medway’s Domestic Abuse Assessment Checklist Background Stage 3</vt:lpstr>
      <vt:lpstr>Medway’s Domestic Abuse Assessment Checklist Stage 4</vt:lpstr>
      <vt:lpstr>Medway’s Domestic Abuse Assessment Checklist Stage 4</vt:lpstr>
      <vt:lpstr>Medway’s Domestic Abuse Assessment Checklist Stage 4</vt:lpstr>
      <vt:lpstr>Medway’s Domestic Abuse Assessment Checklist Stage 4</vt:lpstr>
      <vt:lpstr>Medway’s Domestic Abuse Assessment Checklist Stage 4</vt:lpstr>
      <vt:lpstr>Medway’s Domestic Abuse Assessment Checklist Stage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Medway’s Domestic Abuse Assessment Checklist</dc:title>
  <dc:creator>sands, anthony</dc:creator>
  <cp:lastModifiedBy>baker, jade</cp:lastModifiedBy>
  <cp:revision>30</cp:revision>
  <dcterms:created xsi:type="dcterms:W3CDTF">2020-11-25T17:21:08Z</dcterms:created>
  <dcterms:modified xsi:type="dcterms:W3CDTF">2020-12-07T10:24:53Z</dcterms:modified>
</cp:coreProperties>
</file>